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9" r:id="rId5"/>
    <p:sldId id="260" r:id="rId6"/>
    <p:sldId id="261" r:id="rId7"/>
    <p:sldId id="262" r:id="rId8"/>
    <p:sldId id="264" r:id="rId9"/>
    <p:sldId id="265" r:id="rId10"/>
    <p:sldId id="266" r:id="rId11"/>
    <p:sldId id="267" r:id="rId12"/>
    <p:sldId id="270" r:id="rId13"/>
    <p:sldId id="269" r:id="rId14"/>
    <p:sldId id="268" r:id="rId15"/>
    <p:sldId id="291" r:id="rId16"/>
    <p:sldId id="271" r:id="rId17"/>
    <p:sldId id="272" r:id="rId18"/>
    <p:sldId id="273" r:id="rId19"/>
    <p:sldId id="274" r:id="rId20"/>
    <p:sldId id="275" r:id="rId21"/>
    <p:sldId id="276" r:id="rId22"/>
    <p:sldId id="277" r:id="rId23"/>
    <p:sldId id="279" r:id="rId24"/>
    <p:sldId id="278" r:id="rId25"/>
    <p:sldId id="280" r:id="rId26"/>
    <p:sldId id="283" r:id="rId27"/>
    <p:sldId id="284" r:id="rId28"/>
    <p:sldId id="281" r:id="rId29"/>
    <p:sldId id="285" r:id="rId30"/>
    <p:sldId id="282" r:id="rId31"/>
    <p:sldId id="287" r:id="rId32"/>
    <p:sldId id="286" r:id="rId33"/>
    <p:sldId id="288" r:id="rId34"/>
    <p:sldId id="289" r:id="rId35"/>
    <p:sldId id="290"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p:restoredLeft sz="15620"/>
    <p:restoredTop sz="94660"/>
  </p:normalViewPr>
  <p:slideViewPr>
    <p:cSldViewPr snapToGrid="0" snapToObjects="1">
      <p:cViewPr varScale="1">
        <p:scale>
          <a:sx n="111" d="100"/>
          <a:sy n="111" d="100"/>
        </p:scale>
        <p:origin x="162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4" name="Picture 13" descr="showalterfallpic2017.jpg"/>
          <p:cNvPicPr>
            <a:picLocks noChangeAspect="1"/>
          </p:cNvPicPr>
          <p:nvPr userDrawn="1"/>
        </p:nvPicPr>
        <p:blipFill rotWithShape="1">
          <a:blip r:embed="rId2">
            <a:extLst>
              <a:ext uri="{28A0092B-C50C-407E-A947-70E740481C1C}">
                <a14:useLocalDpi xmlns:a14="http://schemas.microsoft.com/office/drawing/2010/main" val="0"/>
              </a:ext>
            </a:extLst>
          </a:blip>
          <a:srcRect l="16603" t="18305" r="20600" b="4101"/>
          <a:stretch/>
        </p:blipFill>
        <p:spPr>
          <a:xfrm>
            <a:off x="1" y="0"/>
            <a:ext cx="9143999" cy="6345560"/>
          </a:xfrm>
          <a:prstGeom prst="rect">
            <a:avLst/>
          </a:prstGeom>
        </p:spPr>
      </p:pic>
      <p:pic>
        <p:nvPicPr>
          <p:cNvPr id="8" name="Picture 7" descr="jjjk.jpg"/>
          <p:cNvPicPr>
            <a:picLocks noChangeAspect="1"/>
          </p:cNvPicPr>
          <p:nvPr userDrawn="1"/>
        </p:nvPicPr>
        <p:blipFill rotWithShape="1">
          <a:blip r:embed="rId3">
            <a:extLst>
              <a:ext uri="{28A0092B-C50C-407E-A947-70E740481C1C}">
                <a14:useLocalDpi xmlns:a14="http://schemas.microsoft.com/office/drawing/2010/main" val="0"/>
              </a:ext>
            </a:extLst>
          </a:blip>
          <a:srcRect l="1294" r="2149" b="8457"/>
          <a:stretch/>
        </p:blipFill>
        <p:spPr>
          <a:xfrm>
            <a:off x="0" y="4879276"/>
            <a:ext cx="9148395" cy="1978724"/>
          </a:xfrm>
          <a:prstGeom prst="rect">
            <a:avLst/>
          </a:prstGeom>
        </p:spPr>
      </p:pic>
      <p:sp>
        <p:nvSpPr>
          <p:cNvPr id="2" name="Title 1"/>
          <p:cNvSpPr>
            <a:spLocks noGrp="1"/>
          </p:cNvSpPr>
          <p:nvPr>
            <p:ph type="ctrTitle"/>
          </p:nvPr>
        </p:nvSpPr>
        <p:spPr>
          <a:xfrm>
            <a:off x="575540" y="5223600"/>
            <a:ext cx="8025335" cy="648139"/>
          </a:xfrm>
        </p:spPr>
        <p:txBody>
          <a:bodyPr>
            <a:normAutofit/>
          </a:bodyPr>
          <a:lstStyle>
            <a:lvl1pPr algn="l">
              <a:defRPr sz="4000" b="1" i="0">
                <a:solidFill>
                  <a:schemeClr val="bg1"/>
                </a:solidFill>
                <a:latin typeface="Myriad Pro"/>
                <a:cs typeface="Myriad Pro"/>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75540" y="6062768"/>
            <a:ext cx="3338606" cy="338107"/>
          </a:xfrm>
        </p:spPr>
        <p:txBody>
          <a:bodyPr>
            <a:normAutofit/>
          </a:bodyPr>
          <a:lstStyle>
            <a:lvl1pPr marL="0" indent="0" algn="l">
              <a:buNone/>
              <a:defRPr sz="1800" b="0" i="0">
                <a:solidFill>
                  <a:schemeClr val="bg1"/>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7" name="Picture 16" descr="Logo_Tagline_Vertical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88387" y="6038729"/>
            <a:ext cx="601616" cy="563051"/>
          </a:xfrm>
          <a:prstGeom prst="rect">
            <a:avLst/>
          </a:prstGeom>
        </p:spPr>
      </p:pic>
      <p:sp>
        <p:nvSpPr>
          <p:cNvPr id="18" name="Rectangle 17"/>
          <p:cNvSpPr/>
          <p:nvPr userDrawn="1"/>
        </p:nvSpPr>
        <p:spPr>
          <a:xfrm>
            <a:off x="0" y="4801296"/>
            <a:ext cx="9144000" cy="7798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24143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67131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568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56619"/>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87369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7796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8183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8183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016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smtClean="0"/>
              <a:t>Click to edit Master title style</a:t>
            </a:r>
            <a:endParaRPr lang="en-US"/>
          </a:p>
        </p:txBody>
      </p:sp>
    </p:spTree>
    <p:extLst>
      <p:ext uri="{BB962C8B-B14F-4D97-AF65-F5344CB8AC3E}">
        <p14:creationId xmlns:p14="http://schemas.microsoft.com/office/powerpoint/2010/main" val="76133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330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4" cy="86497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7428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12820"/>
            <a:ext cx="3008313" cy="4602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7509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406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1464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7485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629508"/>
          </a:xfrm>
        </p:spPr>
        <p:txBody>
          <a:bodyPr vert="eaVert"/>
          <a:lstStyle/>
          <a:p>
            <a:r>
              <a:rPr lang="en-US" dirty="0" smtClean="0"/>
              <a:t>Click to edit Master </a:t>
            </a:r>
            <a:br>
              <a:rPr lang="en-US" dirty="0" smtClean="0"/>
            </a:br>
            <a:r>
              <a:rPr lang="en-US" dirty="0" smtClean="0"/>
              <a:t>title style</a:t>
            </a:r>
            <a:endParaRPr lang="en-US" dirty="0"/>
          </a:p>
        </p:txBody>
      </p:sp>
      <p:sp>
        <p:nvSpPr>
          <p:cNvPr id="3" name="Vertical Text Placeholder 2"/>
          <p:cNvSpPr>
            <a:spLocks noGrp="1"/>
          </p:cNvSpPr>
          <p:nvPr>
            <p:ph type="body" orient="vert" idx="1"/>
          </p:nvPr>
        </p:nvSpPr>
        <p:spPr>
          <a:xfrm>
            <a:off x="457200" y="274638"/>
            <a:ext cx="6019800" cy="562950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6240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39306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6DD3F-7188-3F43-B4DB-20E2C9660FF1}" type="datetimeFigureOut">
              <a:rPr lang="en-US" smtClean="0"/>
              <a:t>5/12/2022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27263-E304-394B-8A99-4A2D9414AD5A}" type="slidenum">
              <a:rPr lang="en-US" smtClean="0"/>
              <a:t>‹#›</a:t>
            </a:fld>
            <a:endParaRPr lang="en-US"/>
          </a:p>
        </p:txBody>
      </p:sp>
      <p:pic>
        <p:nvPicPr>
          <p:cNvPr id="7" name="Picture 6" descr="Untitled-1.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6137303"/>
            <a:ext cx="9144001" cy="731836"/>
          </a:xfrm>
          <a:prstGeom prst="rect">
            <a:avLst/>
          </a:prstGeom>
        </p:spPr>
      </p:pic>
      <p:pic>
        <p:nvPicPr>
          <p:cNvPr id="8" name="Picture 7" descr="Logo_Tagline_Ultra-Horizontal_White.eps"/>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603725" y="6319057"/>
            <a:ext cx="3027999" cy="326023"/>
          </a:xfrm>
          <a:prstGeom prst="rect">
            <a:avLst/>
          </a:prstGeom>
        </p:spPr>
      </p:pic>
    </p:spTree>
    <p:extLst>
      <p:ext uri="{BB962C8B-B14F-4D97-AF65-F5344CB8AC3E}">
        <p14:creationId xmlns:p14="http://schemas.microsoft.com/office/powerpoint/2010/main" val="3579864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inside.ewu.edu/hr/hr-services/#metric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06" y="5128435"/>
            <a:ext cx="8865069" cy="919971"/>
          </a:xfrm>
        </p:spPr>
        <p:txBody>
          <a:bodyPr>
            <a:normAutofit fontScale="90000"/>
          </a:bodyPr>
          <a:lstStyle/>
          <a:p>
            <a:r>
              <a:rPr lang="en-US" dirty="0" smtClean="0"/>
              <a:t>Affirmative Action &amp; Supplier Diversity  </a:t>
            </a:r>
            <a:r>
              <a:rPr lang="en-US" sz="2700" dirty="0" smtClean="0"/>
              <a:t>Annual Report to Board of Trustees- May 2022 </a:t>
            </a:r>
            <a:endParaRPr lang="en-US" sz="2700" dirty="0"/>
          </a:p>
        </p:txBody>
      </p:sp>
      <p:pic>
        <p:nvPicPr>
          <p:cNvPr id="3" name="Picture 2"/>
          <p:cNvPicPr>
            <a:picLocks noChangeAspect="1"/>
          </p:cNvPicPr>
          <p:nvPr/>
        </p:nvPicPr>
        <p:blipFill>
          <a:blip r:embed="rId2"/>
          <a:stretch>
            <a:fillRect/>
          </a:stretch>
        </p:blipFill>
        <p:spPr>
          <a:xfrm>
            <a:off x="0" y="-1"/>
            <a:ext cx="9144000" cy="4934310"/>
          </a:xfrm>
          <a:prstGeom prst="rect">
            <a:avLst/>
          </a:prstGeom>
        </p:spPr>
      </p:pic>
      <p:sp>
        <p:nvSpPr>
          <p:cNvPr id="4" name="TextBox 3"/>
          <p:cNvSpPr txBox="1"/>
          <p:nvPr/>
        </p:nvSpPr>
        <p:spPr>
          <a:xfrm>
            <a:off x="241540" y="6371409"/>
            <a:ext cx="4215441" cy="276999"/>
          </a:xfrm>
          <a:prstGeom prst="rect">
            <a:avLst/>
          </a:prstGeom>
          <a:noFill/>
        </p:spPr>
        <p:txBody>
          <a:bodyPr wrap="square" rtlCol="0">
            <a:spAutoFit/>
          </a:bodyPr>
          <a:lstStyle/>
          <a:p>
            <a:r>
              <a:rPr lang="en-US" sz="1200" dirty="0" smtClean="0">
                <a:solidFill>
                  <a:schemeClr val="bg1"/>
                </a:solidFill>
              </a:rPr>
              <a:t>Presented by Annika Scharosch, Assoc. Vice President</a:t>
            </a:r>
            <a:endParaRPr lang="en-US" sz="1200" dirty="0">
              <a:solidFill>
                <a:schemeClr val="bg1"/>
              </a:solidFill>
            </a:endParaRPr>
          </a:p>
        </p:txBody>
      </p:sp>
    </p:spTree>
    <p:extLst>
      <p:ext uri="{BB962C8B-B14F-4D97-AF65-F5344CB8AC3E}">
        <p14:creationId xmlns:p14="http://schemas.microsoft.com/office/powerpoint/2010/main" val="3831180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Strategic Plan Goal</a:t>
            </a:r>
            <a:endParaRPr lang="en-US" sz="3600" b="1" dirty="0"/>
          </a:p>
        </p:txBody>
      </p:sp>
      <p:sp>
        <p:nvSpPr>
          <p:cNvPr id="3" name="Content Placeholder 2"/>
          <p:cNvSpPr>
            <a:spLocks noGrp="1"/>
          </p:cNvSpPr>
          <p:nvPr>
            <p:ph idx="1"/>
          </p:nvPr>
        </p:nvSpPr>
        <p:spPr/>
        <p:txBody>
          <a:bodyPr>
            <a:normAutofit/>
          </a:bodyPr>
          <a:lstStyle/>
          <a:p>
            <a:pPr marL="0" indent="0">
              <a:buNone/>
            </a:pPr>
            <a:r>
              <a:rPr lang="en-US" sz="4400" dirty="0" smtClean="0"/>
              <a:t>Embrace Equity &amp; Social Justice</a:t>
            </a:r>
          </a:p>
          <a:p>
            <a:pPr marL="0" indent="0">
              <a:buNone/>
            </a:pPr>
            <a:endParaRPr lang="en-US" sz="4400" dirty="0"/>
          </a:p>
        </p:txBody>
      </p:sp>
      <p:pic>
        <p:nvPicPr>
          <p:cNvPr id="4" name="Picture 3"/>
          <p:cNvPicPr>
            <a:picLocks noChangeAspect="1"/>
          </p:cNvPicPr>
          <p:nvPr/>
        </p:nvPicPr>
        <p:blipFill>
          <a:blip r:embed="rId2"/>
          <a:stretch>
            <a:fillRect/>
          </a:stretch>
        </p:blipFill>
        <p:spPr>
          <a:xfrm>
            <a:off x="3517300" y="2371252"/>
            <a:ext cx="2109399" cy="2115495"/>
          </a:xfrm>
          <a:prstGeom prst="rect">
            <a:avLst/>
          </a:prstGeom>
        </p:spPr>
      </p:pic>
    </p:spTree>
    <p:extLst>
      <p:ext uri="{BB962C8B-B14F-4D97-AF65-F5344CB8AC3E}">
        <p14:creationId xmlns:p14="http://schemas.microsoft.com/office/powerpoint/2010/main" val="602830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Outline</a:t>
            </a:r>
            <a:endParaRPr lang="en-US" sz="3600" b="1" dirty="0"/>
          </a:p>
        </p:txBody>
      </p:sp>
      <p:sp>
        <p:nvSpPr>
          <p:cNvPr id="3" name="Content Placeholder 2"/>
          <p:cNvSpPr>
            <a:spLocks noGrp="1"/>
          </p:cNvSpPr>
          <p:nvPr>
            <p:ph idx="1"/>
          </p:nvPr>
        </p:nvSpPr>
        <p:spPr/>
        <p:txBody>
          <a:bodyPr/>
          <a:lstStyle/>
          <a:p>
            <a:r>
              <a:rPr lang="en-US" dirty="0" smtClean="0"/>
              <a:t>Supplier diversity</a:t>
            </a:r>
          </a:p>
          <a:p>
            <a:r>
              <a:rPr lang="en-US" dirty="0" smtClean="0"/>
              <a:t>Annual affirmative action data report</a:t>
            </a:r>
            <a:endParaRPr lang="en-US" dirty="0"/>
          </a:p>
        </p:txBody>
      </p:sp>
    </p:spTree>
    <p:extLst>
      <p:ext uri="{BB962C8B-B14F-4D97-AF65-F5344CB8AC3E}">
        <p14:creationId xmlns:p14="http://schemas.microsoft.com/office/powerpoint/2010/main" val="635493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690114"/>
            <a:ext cx="7789083" cy="1321024"/>
          </a:xfrm>
        </p:spPr>
        <p:txBody>
          <a:bodyPr/>
          <a:lstStyle/>
          <a:p>
            <a:pPr algn="ctr"/>
            <a:r>
              <a:rPr lang="en-US" dirty="0" smtClean="0"/>
              <a:t>Supplier Diversity</a:t>
            </a:r>
            <a:br>
              <a:rPr lang="en-US" dirty="0" smtClean="0"/>
            </a:br>
            <a:r>
              <a:rPr lang="en-US" dirty="0" smtClean="0"/>
              <a:t>Purchasing &amp; public works</a:t>
            </a:r>
            <a:endParaRPr lang="en-US" dirty="0"/>
          </a:p>
        </p:txBody>
      </p:sp>
      <p:pic>
        <p:nvPicPr>
          <p:cNvPr id="4" name="Picture 3" descr="Ways In Which Technology Is Transforming Procurement Operation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9094" y="2376772"/>
            <a:ext cx="4807789" cy="2704381"/>
          </a:xfrm>
          <a:prstGeom prst="rect">
            <a:avLst/>
          </a:prstGeom>
        </p:spPr>
      </p:pic>
    </p:spTree>
    <p:extLst>
      <p:ext uri="{BB962C8B-B14F-4D97-AF65-F5344CB8AC3E}">
        <p14:creationId xmlns:p14="http://schemas.microsoft.com/office/powerpoint/2010/main" val="12150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State of Washington </a:t>
            </a:r>
            <a:br>
              <a:rPr lang="en-US" sz="3600" b="1" dirty="0" smtClean="0"/>
            </a:br>
            <a:r>
              <a:rPr lang="en-US" sz="3600" b="1" dirty="0" smtClean="0"/>
              <a:t>2019 Disparity Study</a:t>
            </a:r>
            <a:endParaRPr lang="en-US" sz="3600" b="1" dirty="0"/>
          </a:p>
        </p:txBody>
      </p:sp>
      <p:sp>
        <p:nvSpPr>
          <p:cNvPr id="3" name="Content Placeholder 2"/>
          <p:cNvSpPr>
            <a:spLocks noGrp="1"/>
          </p:cNvSpPr>
          <p:nvPr>
            <p:ph idx="1"/>
          </p:nvPr>
        </p:nvSpPr>
        <p:spPr/>
        <p:txBody>
          <a:bodyPr/>
          <a:lstStyle/>
          <a:p>
            <a:r>
              <a:rPr lang="en-US" dirty="0" smtClean="0"/>
              <a:t>External firm retained by the State of Washington to determine the level of disparity in the participation of minority, women, and veteran owned businesses in state contracting and to provide recommendations</a:t>
            </a:r>
          </a:p>
          <a:p>
            <a:r>
              <a:rPr lang="en-US" dirty="0" smtClean="0"/>
              <a:t>Reviewed $3.48 billion in spending by the State of Washington in FY 2012-2016</a:t>
            </a:r>
            <a:endParaRPr lang="en-US" dirty="0"/>
          </a:p>
        </p:txBody>
      </p:sp>
      <p:pic>
        <p:nvPicPr>
          <p:cNvPr id="4" name="Picture 3" descr="Washington (state) - Wikipedi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781" y="90273"/>
            <a:ext cx="2196859" cy="1307131"/>
          </a:xfrm>
          <a:prstGeom prst="rect">
            <a:avLst/>
          </a:prstGeom>
        </p:spPr>
      </p:pic>
    </p:spTree>
    <p:extLst>
      <p:ext uri="{BB962C8B-B14F-4D97-AF65-F5344CB8AC3E}">
        <p14:creationId xmlns:p14="http://schemas.microsoft.com/office/powerpoint/2010/main" val="1344970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State Policy Findings</a:t>
            </a:r>
            <a:endParaRPr lang="en-US" sz="3600" b="1" dirty="0"/>
          </a:p>
        </p:txBody>
      </p:sp>
      <p:sp>
        <p:nvSpPr>
          <p:cNvPr id="3" name="Content Placeholder 2"/>
          <p:cNvSpPr>
            <a:spLocks noGrp="1"/>
          </p:cNvSpPr>
          <p:nvPr>
            <p:ph idx="1"/>
          </p:nvPr>
        </p:nvSpPr>
        <p:spPr/>
        <p:txBody>
          <a:bodyPr>
            <a:normAutofit fontScale="92500" lnSpcReduction="20000"/>
          </a:bodyPr>
          <a:lstStyle/>
          <a:p>
            <a:r>
              <a:rPr lang="en-US" dirty="0" smtClean="0"/>
              <a:t>Most M/WBEs reported it is extremely difficult to obtain work on state projects</a:t>
            </a:r>
          </a:p>
          <a:p>
            <a:r>
              <a:rPr lang="en-US" dirty="0" smtClean="0"/>
              <a:t>OWMBE certification conferred few benefits</a:t>
            </a:r>
          </a:p>
          <a:p>
            <a:r>
              <a:rPr lang="en-US" dirty="0" smtClean="0"/>
              <a:t>Impact of Initiative 200</a:t>
            </a:r>
          </a:p>
          <a:p>
            <a:r>
              <a:rPr lang="en-US" dirty="0" smtClean="0"/>
              <a:t>Difficult to access contracting information</a:t>
            </a:r>
          </a:p>
          <a:p>
            <a:r>
              <a:rPr lang="en-US" dirty="0" smtClean="0"/>
              <a:t>Contracts were often too large for small firms</a:t>
            </a:r>
          </a:p>
          <a:p>
            <a:r>
              <a:rPr lang="en-US" dirty="0" smtClean="0"/>
              <a:t>Insurance, bonding, experience requirements, etc. are barriers</a:t>
            </a:r>
          </a:p>
          <a:p>
            <a:r>
              <a:rPr lang="en-US" dirty="0" smtClean="0"/>
              <a:t>Antiquated &amp; decentralized state systems are challenging </a:t>
            </a:r>
            <a:endParaRPr lang="en-US" dirty="0"/>
          </a:p>
        </p:txBody>
      </p:sp>
      <p:pic>
        <p:nvPicPr>
          <p:cNvPr id="4" name="Picture 3" descr="Washington (state) - Wikipedi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781" y="90273"/>
            <a:ext cx="2196859" cy="1307131"/>
          </a:xfrm>
          <a:prstGeom prst="rect">
            <a:avLst/>
          </a:prstGeom>
        </p:spPr>
      </p:pic>
    </p:spTree>
    <p:extLst>
      <p:ext uri="{BB962C8B-B14F-4D97-AF65-F5344CB8AC3E}">
        <p14:creationId xmlns:p14="http://schemas.microsoft.com/office/powerpoint/2010/main" val="1748231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Sample of Recommendations</a:t>
            </a:r>
            <a:endParaRPr lang="en-US" sz="3600" b="1" dirty="0"/>
          </a:p>
        </p:txBody>
      </p:sp>
      <p:sp>
        <p:nvSpPr>
          <p:cNvPr id="3" name="Content Placeholder 2"/>
          <p:cNvSpPr>
            <a:spLocks noGrp="1"/>
          </p:cNvSpPr>
          <p:nvPr>
            <p:ph idx="1"/>
          </p:nvPr>
        </p:nvSpPr>
        <p:spPr/>
        <p:txBody>
          <a:bodyPr/>
          <a:lstStyle/>
          <a:p>
            <a:r>
              <a:rPr lang="en-US" dirty="0" smtClean="0"/>
              <a:t>Increase outreach to targeted industries</a:t>
            </a:r>
          </a:p>
          <a:p>
            <a:r>
              <a:rPr lang="en-US" dirty="0" smtClean="0"/>
              <a:t>Review contract sizes &amp; scopes</a:t>
            </a:r>
          </a:p>
          <a:p>
            <a:r>
              <a:rPr lang="en-US" dirty="0" smtClean="0"/>
              <a:t>Provide technical assistance &amp; supportive services to M/WBEs</a:t>
            </a:r>
          </a:p>
          <a:p>
            <a:r>
              <a:rPr lang="en-US" dirty="0" smtClean="0"/>
              <a:t>Lengthen solicitation times</a:t>
            </a:r>
          </a:p>
          <a:p>
            <a:r>
              <a:rPr lang="en-US" dirty="0" smtClean="0"/>
              <a:t>Review minimum requirements</a:t>
            </a:r>
          </a:p>
        </p:txBody>
      </p:sp>
    </p:spTree>
    <p:extLst>
      <p:ext uri="{BB962C8B-B14F-4D97-AF65-F5344CB8AC3E}">
        <p14:creationId xmlns:p14="http://schemas.microsoft.com/office/powerpoint/2010/main" val="884874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EWU Implementation of Recommendations (In Progress) </a:t>
            </a:r>
            <a:endParaRPr lang="en-US" sz="3600" b="1" dirty="0"/>
          </a:p>
        </p:txBody>
      </p:sp>
      <p:sp>
        <p:nvSpPr>
          <p:cNvPr id="3" name="Content Placeholder 2"/>
          <p:cNvSpPr>
            <a:spLocks noGrp="1"/>
          </p:cNvSpPr>
          <p:nvPr>
            <p:ph idx="1"/>
          </p:nvPr>
        </p:nvSpPr>
        <p:spPr/>
        <p:txBody>
          <a:bodyPr>
            <a:normAutofit lnSpcReduction="10000"/>
          </a:bodyPr>
          <a:lstStyle/>
          <a:p>
            <a:r>
              <a:rPr lang="en-US" dirty="0" smtClean="0"/>
              <a:t>EWU implemented a B2GNow data collection system for public works contracts</a:t>
            </a:r>
          </a:p>
          <a:p>
            <a:r>
              <a:rPr lang="en-US" dirty="0" smtClean="0"/>
              <a:t>Bids are posted on the state’s vendor registration system</a:t>
            </a:r>
          </a:p>
          <a:p>
            <a:r>
              <a:rPr lang="en-US" dirty="0" smtClean="0"/>
              <a:t>Outreach &amp; technical assistance provided to M/WBEs</a:t>
            </a:r>
          </a:p>
          <a:p>
            <a:r>
              <a:rPr lang="en-US" dirty="0" smtClean="0"/>
              <a:t>Engage with the Multi-Ethnic Business Association to help identify additional areas for improvement</a:t>
            </a:r>
          </a:p>
          <a:p>
            <a:pPr marL="0" indent="0">
              <a:buNone/>
            </a:pPr>
            <a:endParaRPr lang="en-US" dirty="0"/>
          </a:p>
        </p:txBody>
      </p:sp>
    </p:spTree>
    <p:extLst>
      <p:ext uri="{BB962C8B-B14F-4D97-AF65-F5344CB8AC3E}">
        <p14:creationId xmlns:p14="http://schemas.microsoft.com/office/powerpoint/2010/main" val="1808012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Total Spend vs. OMWBE Certified</a:t>
            </a:r>
            <a:endParaRPr lang="en-US" sz="3600" b="1" dirty="0"/>
          </a:p>
        </p:txBody>
      </p:sp>
      <p:sp>
        <p:nvSpPr>
          <p:cNvPr id="3" name="Content Placeholder 2"/>
          <p:cNvSpPr>
            <a:spLocks noGrp="1"/>
          </p:cNvSpPr>
          <p:nvPr>
            <p:ph idx="1"/>
          </p:nvPr>
        </p:nvSpPr>
        <p:spPr/>
        <p:txBody>
          <a:bodyPr>
            <a:normAutofit/>
          </a:bodyPr>
          <a:lstStyle/>
          <a:p>
            <a:r>
              <a:rPr lang="en-US" dirty="0" smtClean="0"/>
              <a:t>OMWBE numbers exclude a number of types of purchases including:</a:t>
            </a:r>
          </a:p>
          <a:p>
            <a:pPr lvl="1"/>
            <a:r>
              <a:rPr lang="en-US" dirty="0" smtClean="0"/>
              <a:t>Procurement card (approx. </a:t>
            </a:r>
            <a:r>
              <a:rPr lang="en-US" dirty="0" smtClean="0"/>
              <a:t>$4- 5 million/year)</a:t>
            </a:r>
          </a:p>
          <a:p>
            <a:pPr lvl="1"/>
            <a:r>
              <a:rPr lang="en-US" dirty="0" smtClean="0"/>
              <a:t>DES </a:t>
            </a:r>
            <a:r>
              <a:rPr lang="en-US" dirty="0" smtClean="0"/>
              <a:t>master </a:t>
            </a:r>
            <a:r>
              <a:rPr lang="en-US" dirty="0" smtClean="0"/>
              <a:t>contract purchases</a:t>
            </a:r>
            <a:endParaRPr lang="en-US" dirty="0" smtClean="0"/>
          </a:p>
          <a:p>
            <a:pPr lvl="1"/>
            <a:r>
              <a:rPr lang="en-US" dirty="0" smtClean="0"/>
              <a:t>Purchases with MWBEs that are not certified by OMWBE</a:t>
            </a:r>
          </a:p>
          <a:p>
            <a:pPr lvl="1"/>
            <a:r>
              <a:rPr lang="en-US" dirty="0" smtClean="0"/>
              <a:t>Rentals, leases, utilities, travel, client services, library resources</a:t>
            </a:r>
            <a:endParaRPr lang="en-US" dirty="0"/>
          </a:p>
        </p:txBody>
      </p:sp>
    </p:spTree>
    <p:extLst>
      <p:ext uri="{BB962C8B-B14F-4D97-AF65-F5344CB8AC3E}">
        <p14:creationId xmlns:p14="http://schemas.microsoft.com/office/powerpoint/2010/main" val="1340784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OMWBE Certified Spend Trends- EWU</a:t>
            </a:r>
            <a:endParaRPr lang="en-US" sz="3600" b="1" dirty="0"/>
          </a:p>
        </p:txBody>
      </p:sp>
      <p:sp>
        <p:nvSpPr>
          <p:cNvPr id="3" name="Content Placeholder 2"/>
          <p:cNvSpPr>
            <a:spLocks noGrp="1"/>
          </p:cNvSpPr>
          <p:nvPr>
            <p:ph idx="1"/>
          </p:nvPr>
        </p:nvSpPr>
        <p:spPr/>
        <p:txBody>
          <a:bodyPr/>
          <a:lstStyle/>
          <a:p>
            <a:r>
              <a:rPr lang="en-US" dirty="0" smtClean="0"/>
              <a:t>FY 2018: 2.63%</a:t>
            </a:r>
          </a:p>
          <a:p>
            <a:r>
              <a:rPr lang="en-US" dirty="0" smtClean="0"/>
              <a:t>FY 2019: 2.01%</a:t>
            </a:r>
          </a:p>
          <a:p>
            <a:r>
              <a:rPr lang="en-US" dirty="0" smtClean="0"/>
              <a:t>FY 2020: 0.91%</a:t>
            </a:r>
          </a:p>
          <a:p>
            <a:r>
              <a:rPr lang="en-US" dirty="0" smtClean="0"/>
              <a:t>FY 2021: 5.26%  </a:t>
            </a:r>
          </a:p>
          <a:p>
            <a:pPr lvl="1"/>
            <a:r>
              <a:rPr lang="en-US" dirty="0" smtClean="0"/>
              <a:t>Total spend was $41.64 million in public works and procurement</a:t>
            </a:r>
            <a:endParaRPr lang="en-US" dirty="0"/>
          </a:p>
        </p:txBody>
      </p:sp>
    </p:spTree>
    <p:extLst>
      <p:ext uri="{BB962C8B-B14F-4D97-AF65-F5344CB8AC3E}">
        <p14:creationId xmlns:p14="http://schemas.microsoft.com/office/powerpoint/2010/main" val="127765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OMWBE Certified Spending: FY 2021</a:t>
            </a:r>
            <a:endParaRPr lang="en-US"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93288155"/>
              </p:ext>
            </p:extLst>
          </p:nvPr>
        </p:nvGraphicFramePr>
        <p:xfrm>
          <a:off x="457200" y="1600200"/>
          <a:ext cx="8229600" cy="3032760"/>
        </p:xfrm>
        <a:graphic>
          <a:graphicData uri="http://schemas.openxmlformats.org/drawingml/2006/table">
            <a:tbl>
              <a:tblPr firstRow="1" bandRow="1">
                <a:tableStyleId>{5C22544A-7EE6-4342-B048-85BDC9FD1C3A}</a:tableStyleId>
              </a:tblPr>
              <a:tblGrid>
                <a:gridCol w="1601638">
                  <a:extLst>
                    <a:ext uri="{9D8B030D-6E8A-4147-A177-3AD203B41FA5}">
                      <a16:colId xmlns:a16="http://schemas.microsoft.com/office/drawing/2014/main" val="1303802343"/>
                    </a:ext>
                  </a:extLst>
                </a:gridCol>
                <a:gridCol w="1357222">
                  <a:extLst>
                    <a:ext uri="{9D8B030D-6E8A-4147-A177-3AD203B41FA5}">
                      <a16:colId xmlns:a16="http://schemas.microsoft.com/office/drawing/2014/main" val="1822590513"/>
                    </a:ext>
                  </a:extLst>
                </a:gridCol>
                <a:gridCol w="1362974">
                  <a:extLst>
                    <a:ext uri="{9D8B030D-6E8A-4147-A177-3AD203B41FA5}">
                      <a16:colId xmlns:a16="http://schemas.microsoft.com/office/drawing/2014/main" val="2246948795"/>
                    </a:ext>
                  </a:extLst>
                </a:gridCol>
                <a:gridCol w="1334219">
                  <a:extLst>
                    <a:ext uri="{9D8B030D-6E8A-4147-A177-3AD203B41FA5}">
                      <a16:colId xmlns:a16="http://schemas.microsoft.com/office/drawing/2014/main" val="1805736001"/>
                    </a:ext>
                  </a:extLst>
                </a:gridCol>
                <a:gridCol w="1305464">
                  <a:extLst>
                    <a:ext uri="{9D8B030D-6E8A-4147-A177-3AD203B41FA5}">
                      <a16:colId xmlns:a16="http://schemas.microsoft.com/office/drawing/2014/main" val="4097512386"/>
                    </a:ext>
                  </a:extLst>
                </a:gridCol>
                <a:gridCol w="1268083">
                  <a:extLst>
                    <a:ext uri="{9D8B030D-6E8A-4147-A177-3AD203B41FA5}">
                      <a16:colId xmlns:a16="http://schemas.microsoft.com/office/drawing/2014/main" val="1474402297"/>
                    </a:ext>
                  </a:extLst>
                </a:gridCol>
              </a:tblGrid>
              <a:tr h="370840">
                <a:tc>
                  <a:txBody>
                    <a:bodyPr/>
                    <a:lstStyle/>
                    <a:p>
                      <a:endParaRPr lang="en-US" dirty="0"/>
                    </a:p>
                  </a:txBody>
                  <a:tcPr/>
                </a:tc>
                <a:tc>
                  <a:txBody>
                    <a:bodyPr/>
                    <a:lstStyle/>
                    <a:p>
                      <a:r>
                        <a:rPr lang="en-US" dirty="0" smtClean="0"/>
                        <a:t>EWU</a:t>
                      </a:r>
                      <a:endParaRPr lang="en-US" dirty="0"/>
                    </a:p>
                  </a:txBody>
                  <a:tcPr/>
                </a:tc>
                <a:tc>
                  <a:txBody>
                    <a:bodyPr/>
                    <a:lstStyle/>
                    <a:p>
                      <a:r>
                        <a:rPr lang="en-US" dirty="0" smtClean="0"/>
                        <a:t>CWU</a:t>
                      </a:r>
                      <a:endParaRPr lang="en-US" dirty="0"/>
                    </a:p>
                  </a:txBody>
                  <a:tcPr/>
                </a:tc>
                <a:tc>
                  <a:txBody>
                    <a:bodyPr/>
                    <a:lstStyle/>
                    <a:p>
                      <a:r>
                        <a:rPr lang="en-US" dirty="0" smtClean="0"/>
                        <a:t>WWU</a:t>
                      </a:r>
                      <a:endParaRPr lang="en-US" dirty="0"/>
                    </a:p>
                  </a:txBody>
                  <a:tcPr/>
                </a:tc>
                <a:tc>
                  <a:txBody>
                    <a:bodyPr/>
                    <a:lstStyle/>
                    <a:p>
                      <a:r>
                        <a:rPr lang="en-US" dirty="0" smtClean="0"/>
                        <a:t>UW</a:t>
                      </a:r>
                      <a:endParaRPr lang="en-US" dirty="0"/>
                    </a:p>
                  </a:txBody>
                  <a:tcPr/>
                </a:tc>
                <a:tc>
                  <a:txBody>
                    <a:bodyPr/>
                    <a:lstStyle/>
                    <a:p>
                      <a:r>
                        <a:rPr lang="en-US" dirty="0" smtClean="0"/>
                        <a:t>WSU</a:t>
                      </a:r>
                      <a:endParaRPr lang="en-US" dirty="0"/>
                    </a:p>
                  </a:txBody>
                  <a:tcPr/>
                </a:tc>
                <a:extLst>
                  <a:ext uri="{0D108BD9-81ED-4DB2-BD59-A6C34878D82A}">
                    <a16:rowId xmlns:a16="http://schemas.microsoft.com/office/drawing/2014/main" val="20416448"/>
                  </a:ext>
                </a:extLst>
              </a:tr>
              <a:tr h="370840">
                <a:tc>
                  <a:txBody>
                    <a:bodyPr/>
                    <a:lstStyle/>
                    <a:p>
                      <a:r>
                        <a:rPr lang="en-US" dirty="0" smtClean="0"/>
                        <a:t>Minority</a:t>
                      </a:r>
                      <a:r>
                        <a:rPr lang="en-US" baseline="0" dirty="0" smtClean="0"/>
                        <a:t> Owned</a:t>
                      </a:r>
                      <a:endParaRPr lang="en-US" dirty="0"/>
                    </a:p>
                  </a:txBody>
                  <a:tcPr/>
                </a:tc>
                <a:tc>
                  <a:txBody>
                    <a:bodyPr/>
                    <a:lstStyle/>
                    <a:p>
                      <a:r>
                        <a:rPr lang="en-US" dirty="0" smtClean="0"/>
                        <a:t>5.24%</a:t>
                      </a:r>
                      <a:endParaRPr lang="en-US" dirty="0"/>
                    </a:p>
                  </a:txBody>
                  <a:tcPr/>
                </a:tc>
                <a:tc>
                  <a:txBody>
                    <a:bodyPr/>
                    <a:lstStyle/>
                    <a:p>
                      <a:r>
                        <a:rPr lang="en-US" dirty="0" smtClean="0"/>
                        <a:t>0.40%</a:t>
                      </a:r>
                      <a:endParaRPr lang="en-US" dirty="0"/>
                    </a:p>
                  </a:txBody>
                  <a:tcPr/>
                </a:tc>
                <a:tc>
                  <a:txBody>
                    <a:bodyPr/>
                    <a:lstStyle/>
                    <a:p>
                      <a:r>
                        <a:rPr lang="en-US" dirty="0" smtClean="0"/>
                        <a:t>2.18%</a:t>
                      </a:r>
                      <a:endParaRPr lang="en-US" dirty="0"/>
                    </a:p>
                  </a:txBody>
                  <a:tcPr/>
                </a:tc>
                <a:tc>
                  <a:txBody>
                    <a:bodyPr/>
                    <a:lstStyle/>
                    <a:p>
                      <a:r>
                        <a:rPr lang="en-US" dirty="0" smtClean="0"/>
                        <a:t>0.30%</a:t>
                      </a:r>
                      <a:endParaRPr lang="en-US" dirty="0"/>
                    </a:p>
                  </a:txBody>
                  <a:tcPr/>
                </a:tc>
                <a:tc>
                  <a:txBody>
                    <a:bodyPr/>
                    <a:lstStyle/>
                    <a:p>
                      <a:r>
                        <a:rPr lang="en-US" dirty="0" smtClean="0"/>
                        <a:t>0.03%</a:t>
                      </a:r>
                      <a:endParaRPr lang="en-US" dirty="0"/>
                    </a:p>
                  </a:txBody>
                  <a:tcPr/>
                </a:tc>
                <a:extLst>
                  <a:ext uri="{0D108BD9-81ED-4DB2-BD59-A6C34878D82A}">
                    <a16:rowId xmlns:a16="http://schemas.microsoft.com/office/drawing/2014/main" val="1944618360"/>
                  </a:ext>
                </a:extLst>
              </a:tr>
              <a:tr h="370840">
                <a:tc>
                  <a:txBody>
                    <a:bodyPr/>
                    <a:lstStyle/>
                    <a:p>
                      <a:r>
                        <a:rPr lang="en-US" dirty="0" smtClean="0"/>
                        <a:t>Women</a:t>
                      </a:r>
                      <a:r>
                        <a:rPr lang="en-US" baseline="0" dirty="0" smtClean="0"/>
                        <a:t> Owned</a:t>
                      </a:r>
                      <a:endParaRPr lang="en-US" dirty="0"/>
                    </a:p>
                  </a:txBody>
                  <a:tcPr/>
                </a:tc>
                <a:tc>
                  <a:txBody>
                    <a:bodyPr/>
                    <a:lstStyle/>
                    <a:p>
                      <a:r>
                        <a:rPr lang="en-US" dirty="0" smtClean="0"/>
                        <a:t>0.02%</a:t>
                      </a:r>
                      <a:endParaRPr lang="en-US" dirty="0"/>
                    </a:p>
                  </a:txBody>
                  <a:tcPr/>
                </a:tc>
                <a:tc>
                  <a:txBody>
                    <a:bodyPr/>
                    <a:lstStyle/>
                    <a:p>
                      <a:r>
                        <a:rPr lang="en-US" dirty="0" smtClean="0"/>
                        <a:t>--</a:t>
                      </a:r>
                      <a:endParaRPr lang="en-US" dirty="0"/>
                    </a:p>
                  </a:txBody>
                  <a:tcPr/>
                </a:tc>
                <a:tc>
                  <a:txBody>
                    <a:bodyPr/>
                    <a:lstStyle/>
                    <a:p>
                      <a:r>
                        <a:rPr lang="en-US" dirty="0" smtClean="0"/>
                        <a:t>0.69%</a:t>
                      </a:r>
                      <a:endParaRPr lang="en-US" dirty="0"/>
                    </a:p>
                  </a:txBody>
                  <a:tcPr/>
                </a:tc>
                <a:tc>
                  <a:txBody>
                    <a:bodyPr/>
                    <a:lstStyle/>
                    <a:p>
                      <a:r>
                        <a:rPr lang="en-US" dirty="0" smtClean="0"/>
                        <a:t>0.25%</a:t>
                      </a:r>
                      <a:endParaRPr lang="en-US" dirty="0"/>
                    </a:p>
                  </a:txBody>
                  <a:tcPr/>
                </a:tc>
                <a:tc>
                  <a:txBody>
                    <a:bodyPr/>
                    <a:lstStyle/>
                    <a:p>
                      <a:r>
                        <a:rPr lang="en-US" dirty="0" smtClean="0"/>
                        <a:t>0.12%</a:t>
                      </a:r>
                      <a:endParaRPr lang="en-US" dirty="0"/>
                    </a:p>
                  </a:txBody>
                  <a:tcPr/>
                </a:tc>
                <a:extLst>
                  <a:ext uri="{0D108BD9-81ED-4DB2-BD59-A6C34878D82A}">
                    <a16:rowId xmlns:a16="http://schemas.microsoft.com/office/drawing/2014/main" val="900141839"/>
                  </a:ext>
                </a:extLst>
              </a:tr>
              <a:tr h="370840">
                <a:tc>
                  <a:txBody>
                    <a:bodyPr/>
                    <a:lstStyle/>
                    <a:p>
                      <a:r>
                        <a:rPr lang="en-US" dirty="0" smtClean="0"/>
                        <a:t>M/W Owned</a:t>
                      </a:r>
                      <a:endParaRPr lang="en-US" dirty="0"/>
                    </a:p>
                  </a:txBody>
                  <a:tcPr/>
                </a:tc>
                <a:tc>
                  <a:txBody>
                    <a:bodyPr/>
                    <a:lstStyle/>
                    <a:p>
                      <a:r>
                        <a:rPr lang="en-US" dirty="0" smtClean="0"/>
                        <a:t>--</a:t>
                      </a:r>
                      <a:endParaRPr lang="en-US" dirty="0"/>
                    </a:p>
                  </a:txBody>
                  <a:tcPr/>
                </a:tc>
                <a:tc>
                  <a:txBody>
                    <a:bodyPr/>
                    <a:lstStyle/>
                    <a:p>
                      <a:r>
                        <a:rPr lang="en-US" dirty="0" smtClean="0"/>
                        <a:t>0.01%</a:t>
                      </a:r>
                      <a:endParaRPr lang="en-US" dirty="0"/>
                    </a:p>
                  </a:txBody>
                  <a:tcPr/>
                </a:tc>
                <a:tc>
                  <a:txBody>
                    <a:bodyPr/>
                    <a:lstStyle/>
                    <a:p>
                      <a:r>
                        <a:rPr lang="en-US" dirty="0" smtClean="0"/>
                        <a:t>0.09%</a:t>
                      </a:r>
                      <a:endParaRPr lang="en-US" dirty="0"/>
                    </a:p>
                  </a:txBody>
                  <a:tcPr/>
                </a:tc>
                <a:tc>
                  <a:txBody>
                    <a:bodyPr/>
                    <a:lstStyle/>
                    <a:p>
                      <a:r>
                        <a:rPr lang="en-US" dirty="0" smtClean="0"/>
                        <a:t>0.12%</a:t>
                      </a:r>
                      <a:endParaRPr lang="en-US" dirty="0"/>
                    </a:p>
                  </a:txBody>
                  <a:tcPr/>
                </a:tc>
                <a:tc>
                  <a:txBody>
                    <a:bodyPr/>
                    <a:lstStyle/>
                    <a:p>
                      <a:r>
                        <a:rPr lang="en-US" dirty="0" smtClean="0"/>
                        <a:t>1.49%</a:t>
                      </a:r>
                      <a:endParaRPr lang="en-US" dirty="0"/>
                    </a:p>
                  </a:txBody>
                  <a:tcPr/>
                </a:tc>
                <a:extLst>
                  <a:ext uri="{0D108BD9-81ED-4DB2-BD59-A6C34878D82A}">
                    <a16:rowId xmlns:a16="http://schemas.microsoft.com/office/drawing/2014/main" val="819179057"/>
                  </a:ext>
                </a:extLst>
              </a:tr>
              <a:tr h="370840">
                <a:tc>
                  <a:txBody>
                    <a:bodyPr/>
                    <a:lstStyle/>
                    <a:p>
                      <a:r>
                        <a:rPr lang="en-US" dirty="0" smtClean="0"/>
                        <a:t>Combination</a:t>
                      </a:r>
                      <a:r>
                        <a:rPr lang="en-US" baseline="0" dirty="0" smtClean="0"/>
                        <a:t> Business</a:t>
                      </a:r>
                      <a:endParaRPr lang="en-US" dirty="0"/>
                    </a:p>
                  </a:txBody>
                  <a:tcPr/>
                </a:tc>
                <a:tc>
                  <a:txBody>
                    <a:bodyPr/>
                    <a:lstStyle/>
                    <a:p>
                      <a:r>
                        <a:rPr lang="en-US" dirty="0" smtClean="0"/>
                        <a:t>0.00%</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0.00%</a:t>
                      </a:r>
                      <a:endParaRPr lang="en-US" dirty="0"/>
                    </a:p>
                  </a:txBody>
                  <a:tcPr/>
                </a:tc>
                <a:tc>
                  <a:txBody>
                    <a:bodyPr/>
                    <a:lstStyle/>
                    <a:p>
                      <a:r>
                        <a:rPr lang="en-US" dirty="0" smtClean="0"/>
                        <a:t>--</a:t>
                      </a:r>
                      <a:endParaRPr lang="en-US" dirty="0"/>
                    </a:p>
                  </a:txBody>
                  <a:tcPr/>
                </a:tc>
                <a:extLst>
                  <a:ext uri="{0D108BD9-81ED-4DB2-BD59-A6C34878D82A}">
                    <a16:rowId xmlns:a16="http://schemas.microsoft.com/office/drawing/2014/main" val="1517346167"/>
                  </a:ext>
                </a:extLst>
              </a:tr>
              <a:tr h="370840">
                <a:tc>
                  <a:txBody>
                    <a:bodyPr/>
                    <a:lstStyle/>
                    <a:p>
                      <a:r>
                        <a:rPr lang="en-US" dirty="0" smtClean="0"/>
                        <a:t>Total</a:t>
                      </a:r>
                      <a:endParaRPr lang="en-US" dirty="0"/>
                    </a:p>
                  </a:txBody>
                  <a:tcPr/>
                </a:tc>
                <a:tc>
                  <a:txBody>
                    <a:bodyPr/>
                    <a:lstStyle/>
                    <a:p>
                      <a:r>
                        <a:rPr lang="en-US" dirty="0" smtClean="0"/>
                        <a:t>5.26%</a:t>
                      </a:r>
                      <a:endParaRPr lang="en-US" dirty="0"/>
                    </a:p>
                  </a:txBody>
                  <a:tcPr/>
                </a:tc>
                <a:tc>
                  <a:txBody>
                    <a:bodyPr/>
                    <a:lstStyle/>
                    <a:p>
                      <a:r>
                        <a:rPr lang="en-US" dirty="0" smtClean="0"/>
                        <a:t>0.41%</a:t>
                      </a:r>
                      <a:endParaRPr lang="en-US" dirty="0"/>
                    </a:p>
                  </a:txBody>
                  <a:tcPr/>
                </a:tc>
                <a:tc>
                  <a:txBody>
                    <a:bodyPr/>
                    <a:lstStyle/>
                    <a:p>
                      <a:r>
                        <a:rPr lang="en-US" dirty="0" smtClean="0"/>
                        <a:t>2.96%</a:t>
                      </a:r>
                      <a:endParaRPr lang="en-US" dirty="0"/>
                    </a:p>
                  </a:txBody>
                  <a:tcPr/>
                </a:tc>
                <a:tc>
                  <a:txBody>
                    <a:bodyPr/>
                    <a:lstStyle/>
                    <a:p>
                      <a:r>
                        <a:rPr lang="en-US" dirty="0" smtClean="0"/>
                        <a:t>0.67%</a:t>
                      </a:r>
                      <a:endParaRPr lang="en-US" dirty="0"/>
                    </a:p>
                  </a:txBody>
                  <a:tcPr/>
                </a:tc>
                <a:tc>
                  <a:txBody>
                    <a:bodyPr/>
                    <a:lstStyle/>
                    <a:p>
                      <a:r>
                        <a:rPr lang="en-US" dirty="0" smtClean="0"/>
                        <a:t>1.65%</a:t>
                      </a:r>
                      <a:endParaRPr lang="en-US" dirty="0"/>
                    </a:p>
                  </a:txBody>
                  <a:tcPr/>
                </a:tc>
                <a:extLst>
                  <a:ext uri="{0D108BD9-81ED-4DB2-BD59-A6C34878D82A}">
                    <a16:rowId xmlns:a16="http://schemas.microsoft.com/office/drawing/2014/main" val="991560594"/>
                  </a:ext>
                </a:extLst>
              </a:tr>
            </a:tbl>
          </a:graphicData>
        </a:graphic>
      </p:graphicFrame>
    </p:spTree>
    <p:extLst>
      <p:ext uri="{BB962C8B-B14F-4D97-AF65-F5344CB8AC3E}">
        <p14:creationId xmlns:p14="http://schemas.microsoft.com/office/powerpoint/2010/main" val="3212421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Purchasing Card Diversity Spending</a:t>
            </a:r>
            <a:endParaRPr lang="en-US" sz="3600" b="1" dirty="0"/>
          </a:p>
        </p:txBody>
      </p:sp>
      <p:sp>
        <p:nvSpPr>
          <p:cNvPr id="3" name="Content Placeholder 2"/>
          <p:cNvSpPr>
            <a:spLocks noGrp="1"/>
          </p:cNvSpPr>
          <p:nvPr>
            <p:ph idx="1"/>
          </p:nvPr>
        </p:nvSpPr>
        <p:spPr/>
        <p:txBody>
          <a:bodyPr/>
          <a:lstStyle/>
          <a:p>
            <a:r>
              <a:rPr lang="en-US" dirty="0" smtClean="0"/>
              <a:t>Total purchasing </a:t>
            </a:r>
            <a:r>
              <a:rPr lang="en-US" smtClean="0"/>
              <a:t>card expenditures </a:t>
            </a:r>
            <a:r>
              <a:rPr lang="en-US" dirty="0" smtClean="0"/>
              <a:t>in FY 21: $3.6 million</a:t>
            </a:r>
          </a:p>
          <a:p>
            <a:r>
              <a:rPr lang="en-US" dirty="0" smtClean="0"/>
              <a:t>10% of spending was with minority, women, veteran-owned, and socially/economically disadvantaged businesses</a:t>
            </a:r>
            <a:endParaRPr lang="en-US" dirty="0"/>
          </a:p>
        </p:txBody>
      </p:sp>
    </p:spTree>
    <p:extLst>
      <p:ext uri="{BB962C8B-B14F-4D97-AF65-F5344CB8AC3E}">
        <p14:creationId xmlns:p14="http://schemas.microsoft.com/office/powerpoint/2010/main" val="2668451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FY 23 Supplier Diversity Plan</a:t>
            </a:r>
            <a:endParaRPr lang="en-US" sz="3600" b="1" dirty="0"/>
          </a:p>
        </p:txBody>
      </p:sp>
      <p:sp>
        <p:nvSpPr>
          <p:cNvPr id="3" name="Content Placeholder 2"/>
          <p:cNvSpPr>
            <a:spLocks noGrp="1"/>
          </p:cNvSpPr>
          <p:nvPr>
            <p:ph idx="1"/>
          </p:nvPr>
        </p:nvSpPr>
        <p:spPr/>
        <p:txBody>
          <a:bodyPr>
            <a:normAutofit fontScale="77500" lnSpcReduction="20000"/>
          </a:bodyPr>
          <a:lstStyle/>
          <a:p>
            <a:pPr marL="514350" indent="-514350">
              <a:buAutoNum type="arabicParenBoth"/>
            </a:pPr>
            <a:r>
              <a:rPr lang="en-US" dirty="0"/>
              <a:t>Work to identify, contact, and assist local area </a:t>
            </a:r>
            <a:r>
              <a:rPr lang="en-US" dirty="0" smtClean="0"/>
              <a:t>businesses offering services and goods relevant to EWU and encourage them to become certified </a:t>
            </a:r>
            <a:r>
              <a:rPr lang="en-US" dirty="0"/>
              <a:t>through OMWBE. </a:t>
            </a:r>
          </a:p>
          <a:p>
            <a:pPr marL="514350" indent="-514350">
              <a:buAutoNum type="arabicParenBoth"/>
            </a:pPr>
            <a:r>
              <a:rPr lang="en-US" dirty="0"/>
              <a:t>Have current and new vendors fill out a “Vendor Profile” form to help identify business classifications. EWU may be doing business with MWVO entities and not know it.</a:t>
            </a:r>
          </a:p>
          <a:p>
            <a:pPr marL="514350" indent="-514350">
              <a:buAutoNum type="arabicParenBoth"/>
            </a:pPr>
            <a:r>
              <a:rPr lang="en-US" dirty="0"/>
              <a:t>Attend local business trade shows to provide information about how to do business with EWU and become OWMBE certified</a:t>
            </a:r>
            <a:r>
              <a:rPr lang="en-US" dirty="0" smtClean="0"/>
              <a:t>.</a:t>
            </a:r>
          </a:p>
          <a:p>
            <a:pPr marL="514350" indent="-514350">
              <a:buFont typeface="Arial"/>
              <a:buAutoNum type="arabicParenBoth"/>
            </a:pPr>
            <a:r>
              <a:rPr lang="en-US" dirty="0"/>
              <a:t>Provide messaging and training to departments about the importance of and how to procure with MWVO/SED businesses</a:t>
            </a:r>
            <a:r>
              <a:rPr lang="en-US" dirty="0" smtClean="0"/>
              <a:t>. </a:t>
            </a:r>
            <a:endParaRPr lang="en-US" dirty="0"/>
          </a:p>
          <a:p>
            <a:pPr marL="0" indent="0">
              <a:buNone/>
            </a:pPr>
            <a:endParaRPr lang="en-US" dirty="0"/>
          </a:p>
        </p:txBody>
      </p:sp>
    </p:spTree>
    <p:extLst>
      <p:ext uri="{BB962C8B-B14F-4D97-AF65-F5344CB8AC3E}">
        <p14:creationId xmlns:p14="http://schemas.microsoft.com/office/powerpoint/2010/main" val="4070082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826" y="401772"/>
            <a:ext cx="7772400" cy="1362075"/>
          </a:xfrm>
        </p:spPr>
        <p:txBody>
          <a:bodyPr/>
          <a:lstStyle/>
          <a:p>
            <a:pPr algn="ctr"/>
            <a:r>
              <a:rPr lang="en-US" dirty="0" smtClean="0"/>
              <a:t>Affirmative action data</a:t>
            </a:r>
            <a:endParaRPr lang="en-US" dirty="0"/>
          </a:p>
        </p:txBody>
      </p:sp>
      <p:pic>
        <p:nvPicPr>
          <p:cNvPr id="4" name="Picture 3" descr="News: Workplace diversity helps deliver better business outcomes: CFA — People Matter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5404" y="2024307"/>
            <a:ext cx="5935842" cy="3338911"/>
          </a:xfrm>
          <a:prstGeom prst="rect">
            <a:avLst/>
          </a:prstGeom>
        </p:spPr>
      </p:pic>
    </p:spTree>
    <p:extLst>
      <p:ext uri="{BB962C8B-B14F-4D97-AF65-F5344CB8AC3E}">
        <p14:creationId xmlns:p14="http://schemas.microsoft.com/office/powerpoint/2010/main" val="49929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Affirmative Action Data Collection</a:t>
            </a:r>
            <a:endParaRPr lang="en-US" sz="3600" b="1" dirty="0"/>
          </a:p>
        </p:txBody>
      </p:sp>
      <p:sp>
        <p:nvSpPr>
          <p:cNvPr id="3" name="Content Placeholder 2"/>
          <p:cNvSpPr>
            <a:spLocks noGrp="1"/>
          </p:cNvSpPr>
          <p:nvPr>
            <p:ph idx="1"/>
          </p:nvPr>
        </p:nvSpPr>
        <p:spPr/>
        <p:txBody>
          <a:bodyPr>
            <a:normAutofit fontScale="77500" lnSpcReduction="20000"/>
          </a:bodyPr>
          <a:lstStyle/>
          <a:p>
            <a:r>
              <a:rPr lang="en-US" dirty="0"/>
              <a:t>Affirmative action plans are required for federal contractors. </a:t>
            </a:r>
            <a:r>
              <a:rPr lang="en-US" dirty="0" smtClean="0"/>
              <a:t>The federal </a:t>
            </a:r>
            <a:r>
              <a:rPr lang="en-US" dirty="0"/>
              <a:t>Office of Federal Contract Compliance </a:t>
            </a:r>
            <a:r>
              <a:rPr lang="en-US" dirty="0" smtClean="0"/>
              <a:t>Programs sets the rules. </a:t>
            </a:r>
            <a:endParaRPr lang="en-US" dirty="0"/>
          </a:p>
          <a:p>
            <a:r>
              <a:rPr lang="en-US" dirty="0" smtClean="0"/>
              <a:t>Human </a:t>
            </a:r>
            <a:r>
              <a:rPr lang="en-US" dirty="0"/>
              <a:t>Resources gathers data throughout the year about applicants and new hires</a:t>
            </a:r>
          </a:p>
          <a:p>
            <a:r>
              <a:rPr lang="en-US" dirty="0"/>
              <a:t>Snapshot taken of all applicants in </a:t>
            </a:r>
            <a:r>
              <a:rPr lang="en-US" dirty="0" smtClean="0"/>
              <a:t>2021 </a:t>
            </a:r>
            <a:r>
              <a:rPr lang="en-US" dirty="0"/>
              <a:t>and all persons employed as of December 31</a:t>
            </a:r>
            <a:r>
              <a:rPr lang="en-US" baseline="30000" dirty="0"/>
              <a:t>st</a:t>
            </a:r>
            <a:endParaRPr lang="en-US" dirty="0"/>
          </a:p>
          <a:p>
            <a:r>
              <a:rPr lang="en-US" dirty="0"/>
              <a:t>Data is used to develop a plan for </a:t>
            </a:r>
            <a:r>
              <a:rPr lang="en-US" dirty="0" smtClean="0"/>
              <a:t>2022</a:t>
            </a:r>
          </a:p>
          <a:p>
            <a:r>
              <a:rPr lang="en-US" dirty="0" smtClean="0"/>
              <a:t>Summary </a:t>
            </a:r>
            <a:r>
              <a:rPr lang="en-US" dirty="0"/>
              <a:t>of the plan </a:t>
            </a:r>
            <a:r>
              <a:rPr lang="en-US" dirty="0" smtClean="0"/>
              <a:t>is presented </a:t>
            </a:r>
            <a:r>
              <a:rPr lang="en-US" dirty="0" smtClean="0"/>
              <a:t>to </a:t>
            </a:r>
            <a:r>
              <a:rPr lang="en-US" dirty="0"/>
              <a:t>the Board of Trustees in </a:t>
            </a:r>
            <a:r>
              <a:rPr lang="en-US" dirty="0" smtClean="0"/>
              <a:t>May</a:t>
            </a:r>
          </a:p>
          <a:p>
            <a:r>
              <a:rPr lang="en-US" dirty="0" smtClean="0"/>
              <a:t>Plan is used to set goals for individual recruitments throughout the year</a:t>
            </a:r>
          </a:p>
          <a:p>
            <a:endParaRPr lang="en-US" dirty="0"/>
          </a:p>
        </p:txBody>
      </p:sp>
    </p:spTree>
    <p:extLst>
      <p:ext uri="{BB962C8B-B14F-4D97-AF65-F5344CB8AC3E}">
        <p14:creationId xmlns:p14="http://schemas.microsoft.com/office/powerpoint/2010/main" val="2554317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Employee Demographic Form</a:t>
            </a:r>
            <a:endParaRPr lang="en-US" sz="3600" b="1" dirty="0"/>
          </a:p>
        </p:txBody>
      </p:sp>
      <p:sp>
        <p:nvSpPr>
          <p:cNvPr id="3" name="Content Placeholder 2"/>
          <p:cNvSpPr>
            <a:spLocks noGrp="1"/>
          </p:cNvSpPr>
          <p:nvPr>
            <p:ph idx="1"/>
          </p:nvPr>
        </p:nvSpPr>
        <p:spPr/>
        <p:txBody>
          <a:bodyPr>
            <a:normAutofit fontScale="77500" lnSpcReduction="20000"/>
          </a:bodyPr>
          <a:lstStyle/>
          <a:p>
            <a:r>
              <a:rPr lang="en-US" dirty="0" smtClean="0"/>
              <a:t>Ethnic Group:</a:t>
            </a:r>
          </a:p>
          <a:p>
            <a:pPr lvl="1"/>
            <a:r>
              <a:rPr lang="en-US" dirty="0" smtClean="0"/>
              <a:t>Hispanic/Latino or not</a:t>
            </a:r>
          </a:p>
          <a:p>
            <a:r>
              <a:rPr lang="en-US" dirty="0" smtClean="0"/>
              <a:t>Race: </a:t>
            </a:r>
            <a:r>
              <a:rPr lang="en-US" sz="1400" dirty="0" smtClean="0"/>
              <a:t>what race(s) or culture(s) do you consider yourself? </a:t>
            </a:r>
          </a:p>
          <a:p>
            <a:pPr lvl="1"/>
            <a:r>
              <a:rPr lang="en-US" dirty="0" smtClean="0"/>
              <a:t>American Indian/Alaskan Native</a:t>
            </a:r>
          </a:p>
          <a:p>
            <a:pPr lvl="1"/>
            <a:r>
              <a:rPr lang="en-US" dirty="0" smtClean="0"/>
              <a:t>Asian</a:t>
            </a:r>
          </a:p>
          <a:p>
            <a:pPr lvl="1"/>
            <a:r>
              <a:rPr lang="en-US" dirty="0" smtClean="0"/>
              <a:t>Black/African-American</a:t>
            </a:r>
          </a:p>
          <a:p>
            <a:pPr lvl="1"/>
            <a:r>
              <a:rPr lang="en-US" dirty="0" smtClean="0"/>
              <a:t>Hispanic</a:t>
            </a:r>
          </a:p>
          <a:p>
            <a:pPr lvl="1"/>
            <a:r>
              <a:rPr lang="en-US" dirty="0" smtClean="0"/>
              <a:t>Native Hawaiian or Other Pacific Islander</a:t>
            </a:r>
          </a:p>
          <a:p>
            <a:pPr lvl="1"/>
            <a:r>
              <a:rPr lang="en-US" dirty="0" smtClean="0"/>
              <a:t>White</a:t>
            </a:r>
          </a:p>
          <a:p>
            <a:pPr lvl="1"/>
            <a:r>
              <a:rPr lang="en-US" dirty="0" smtClean="0"/>
              <a:t>Two or more races</a:t>
            </a:r>
          </a:p>
          <a:p>
            <a:r>
              <a:rPr lang="en-US" dirty="0" smtClean="0"/>
              <a:t>Are you a military veteran eligible for veteran’s preference?</a:t>
            </a:r>
          </a:p>
          <a:p>
            <a:r>
              <a:rPr lang="en-US" dirty="0" smtClean="0"/>
              <a:t>Do you have a disability?</a:t>
            </a:r>
            <a:endParaRPr lang="en-US" dirty="0"/>
          </a:p>
        </p:txBody>
      </p:sp>
    </p:spTree>
    <p:extLst>
      <p:ext uri="{BB962C8B-B14F-4D97-AF65-F5344CB8AC3E}">
        <p14:creationId xmlns:p14="http://schemas.microsoft.com/office/powerpoint/2010/main" val="2898229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58005" y="678612"/>
            <a:ext cx="8571774" cy="4869064"/>
          </a:xfrm>
          <a:prstGeom prst="rect">
            <a:avLst/>
          </a:prstGeom>
        </p:spPr>
      </p:pic>
    </p:spTree>
    <p:extLst>
      <p:ext uri="{BB962C8B-B14F-4D97-AF65-F5344CB8AC3E}">
        <p14:creationId xmlns:p14="http://schemas.microsoft.com/office/powerpoint/2010/main" val="4152513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Employee Diversity- </a:t>
            </a:r>
            <a:r>
              <a:rPr lang="en-US" sz="3600" b="1" dirty="0" smtClean="0"/>
              <a:t>Race &amp; Ethnicity- </a:t>
            </a:r>
            <a:r>
              <a:rPr lang="en-US" sz="3600" b="1" dirty="0" smtClean="0"/>
              <a:t>2022</a:t>
            </a:r>
            <a:endParaRPr lang="en-US" sz="3600" b="1" dirty="0"/>
          </a:p>
        </p:txBody>
      </p:sp>
      <p:sp>
        <p:nvSpPr>
          <p:cNvPr id="3" name="Content Placeholder 2"/>
          <p:cNvSpPr>
            <a:spLocks noGrp="1"/>
          </p:cNvSpPr>
          <p:nvPr>
            <p:ph idx="1"/>
          </p:nvPr>
        </p:nvSpPr>
        <p:spPr/>
        <p:txBody>
          <a:bodyPr/>
          <a:lstStyle/>
          <a:p>
            <a:r>
              <a:rPr lang="en-US" dirty="0" smtClean="0"/>
              <a:t>Total Employees: 1313</a:t>
            </a:r>
          </a:p>
          <a:p>
            <a:r>
              <a:rPr lang="en-US" dirty="0" smtClean="0"/>
              <a:t>% who identified </a:t>
            </a:r>
            <a:r>
              <a:rPr lang="en-US" smtClean="0"/>
              <a:t>as </a:t>
            </a:r>
            <a:r>
              <a:rPr lang="en-US" smtClean="0"/>
              <a:t>underrepresented</a:t>
            </a:r>
            <a:r>
              <a:rPr lang="en-US" smtClean="0"/>
              <a:t>: </a:t>
            </a:r>
            <a:r>
              <a:rPr lang="en-US" dirty="0" smtClean="0"/>
              <a:t>17.1%</a:t>
            </a:r>
          </a:p>
          <a:p>
            <a:pPr lvl="1"/>
            <a:r>
              <a:rPr lang="en-US" dirty="0" smtClean="0"/>
              <a:t>Black/African-American: 2.7%</a:t>
            </a:r>
          </a:p>
          <a:p>
            <a:pPr lvl="1"/>
            <a:r>
              <a:rPr lang="en-US" dirty="0" smtClean="0"/>
              <a:t>Hispanic: 4.6%</a:t>
            </a:r>
          </a:p>
          <a:p>
            <a:pPr lvl="1"/>
            <a:r>
              <a:rPr lang="en-US" dirty="0" smtClean="0"/>
              <a:t>Asian: 5.1%</a:t>
            </a:r>
          </a:p>
          <a:p>
            <a:pPr lvl="1"/>
            <a:r>
              <a:rPr lang="en-US" dirty="0" smtClean="0"/>
              <a:t>American Indian/Alaskan Native: 1.7%</a:t>
            </a:r>
          </a:p>
          <a:p>
            <a:pPr lvl="1"/>
            <a:r>
              <a:rPr lang="en-US" dirty="0" smtClean="0"/>
              <a:t>Pacific Islander: 0.2%</a:t>
            </a:r>
          </a:p>
          <a:p>
            <a:pPr lvl="1"/>
            <a:r>
              <a:rPr lang="en-US" dirty="0" smtClean="0"/>
              <a:t>Two or more races: 3.0%</a:t>
            </a:r>
            <a:endParaRPr lang="en-US" dirty="0"/>
          </a:p>
        </p:txBody>
      </p:sp>
    </p:spTree>
    <p:extLst>
      <p:ext uri="{BB962C8B-B14F-4D97-AF65-F5344CB8AC3E}">
        <p14:creationId xmlns:p14="http://schemas.microsoft.com/office/powerpoint/2010/main" val="3705713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Employee Diversity- </a:t>
            </a:r>
            <a:r>
              <a:rPr lang="en-US" sz="3600" b="1" dirty="0" smtClean="0"/>
              <a:t>Workforce Trends</a:t>
            </a:r>
            <a:endParaRPr lang="en-US" sz="3600" dirty="0"/>
          </a:p>
        </p:txBody>
      </p:sp>
      <p:pic>
        <p:nvPicPr>
          <p:cNvPr id="4" name="Content Placeholder 3"/>
          <p:cNvPicPr>
            <a:picLocks noGrp="1" noChangeAspect="1"/>
          </p:cNvPicPr>
          <p:nvPr>
            <p:ph idx="1"/>
          </p:nvPr>
        </p:nvPicPr>
        <p:blipFill>
          <a:blip r:embed="rId2"/>
          <a:stretch>
            <a:fillRect/>
          </a:stretch>
        </p:blipFill>
        <p:spPr>
          <a:xfrm>
            <a:off x="1164141" y="1316967"/>
            <a:ext cx="6729462" cy="4044837"/>
          </a:xfrm>
          <a:prstGeom prst="rect">
            <a:avLst/>
          </a:prstGeom>
        </p:spPr>
      </p:pic>
    </p:spTree>
    <p:extLst>
      <p:ext uri="{BB962C8B-B14F-4D97-AF65-F5344CB8AC3E}">
        <p14:creationId xmlns:p14="http://schemas.microsoft.com/office/powerpoint/2010/main" val="1872495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Employee Diversity- Workforce Trends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42659367"/>
              </p:ext>
            </p:extLst>
          </p:nvPr>
        </p:nvGraphicFramePr>
        <p:xfrm>
          <a:off x="457200" y="1600200"/>
          <a:ext cx="8229600" cy="23977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1114906710"/>
                    </a:ext>
                  </a:extLst>
                </a:gridCol>
                <a:gridCol w="2743200">
                  <a:extLst>
                    <a:ext uri="{9D8B030D-6E8A-4147-A177-3AD203B41FA5}">
                      <a16:colId xmlns:a16="http://schemas.microsoft.com/office/drawing/2014/main" val="4121649404"/>
                    </a:ext>
                  </a:extLst>
                </a:gridCol>
                <a:gridCol w="2743200">
                  <a:extLst>
                    <a:ext uri="{9D8B030D-6E8A-4147-A177-3AD203B41FA5}">
                      <a16:colId xmlns:a16="http://schemas.microsoft.com/office/drawing/2014/main" val="586445245"/>
                    </a:ext>
                  </a:extLst>
                </a:gridCol>
              </a:tblGrid>
              <a:tr h="370840">
                <a:tc>
                  <a:txBody>
                    <a:bodyPr/>
                    <a:lstStyle/>
                    <a:p>
                      <a:pPr algn="ctr"/>
                      <a:r>
                        <a:rPr lang="en-US" dirty="0" smtClean="0"/>
                        <a:t>Year</a:t>
                      </a:r>
                      <a:endParaRPr lang="en-US" dirty="0"/>
                    </a:p>
                  </a:txBody>
                  <a:tcPr/>
                </a:tc>
                <a:tc>
                  <a:txBody>
                    <a:bodyPr/>
                    <a:lstStyle/>
                    <a:p>
                      <a:pPr algn="ctr"/>
                      <a:r>
                        <a:rPr lang="en-US" dirty="0" smtClean="0"/>
                        <a:t>Total % who identified as </a:t>
                      </a:r>
                      <a:r>
                        <a:rPr lang="en-US" dirty="0" smtClean="0"/>
                        <a:t>an</a:t>
                      </a:r>
                      <a:r>
                        <a:rPr lang="en-US" baseline="0" dirty="0" smtClean="0"/>
                        <a:t> underrepresented race/ethnicity</a:t>
                      </a:r>
                      <a:endParaRPr lang="en-US" dirty="0"/>
                    </a:p>
                  </a:txBody>
                  <a:tcPr/>
                </a:tc>
                <a:tc>
                  <a:txBody>
                    <a:bodyPr/>
                    <a:lstStyle/>
                    <a:p>
                      <a:pPr algn="ctr"/>
                      <a:r>
                        <a:rPr lang="en-US" dirty="0" smtClean="0"/>
                        <a:t>Workforce</a:t>
                      </a:r>
                      <a:r>
                        <a:rPr lang="en-US" baseline="0" dirty="0" smtClean="0"/>
                        <a:t> size</a:t>
                      </a:r>
                      <a:endParaRPr lang="en-US" dirty="0"/>
                    </a:p>
                  </a:txBody>
                  <a:tcPr/>
                </a:tc>
                <a:extLst>
                  <a:ext uri="{0D108BD9-81ED-4DB2-BD59-A6C34878D82A}">
                    <a16:rowId xmlns:a16="http://schemas.microsoft.com/office/drawing/2014/main" val="431753384"/>
                  </a:ext>
                </a:extLst>
              </a:tr>
              <a:tr h="370840">
                <a:tc>
                  <a:txBody>
                    <a:bodyPr/>
                    <a:lstStyle/>
                    <a:p>
                      <a:pPr algn="ctr"/>
                      <a:r>
                        <a:rPr lang="en-US" dirty="0" smtClean="0"/>
                        <a:t>2019</a:t>
                      </a:r>
                      <a:endParaRPr lang="en-US" dirty="0"/>
                    </a:p>
                  </a:txBody>
                  <a:tcPr/>
                </a:tc>
                <a:tc>
                  <a:txBody>
                    <a:bodyPr/>
                    <a:lstStyle/>
                    <a:p>
                      <a:pPr algn="ctr"/>
                      <a:r>
                        <a:rPr lang="en-US" dirty="0" smtClean="0"/>
                        <a:t>16.9%</a:t>
                      </a:r>
                      <a:endParaRPr lang="en-US" dirty="0"/>
                    </a:p>
                  </a:txBody>
                  <a:tcPr/>
                </a:tc>
                <a:tc>
                  <a:txBody>
                    <a:bodyPr/>
                    <a:lstStyle/>
                    <a:p>
                      <a:pPr algn="ctr"/>
                      <a:r>
                        <a:rPr lang="en-US" dirty="0" smtClean="0"/>
                        <a:t>1,539</a:t>
                      </a:r>
                      <a:endParaRPr lang="en-US" dirty="0"/>
                    </a:p>
                  </a:txBody>
                  <a:tcPr/>
                </a:tc>
                <a:extLst>
                  <a:ext uri="{0D108BD9-81ED-4DB2-BD59-A6C34878D82A}">
                    <a16:rowId xmlns:a16="http://schemas.microsoft.com/office/drawing/2014/main" val="2792935941"/>
                  </a:ext>
                </a:extLst>
              </a:tr>
              <a:tr h="370840">
                <a:tc>
                  <a:txBody>
                    <a:bodyPr/>
                    <a:lstStyle/>
                    <a:p>
                      <a:pPr algn="ctr"/>
                      <a:r>
                        <a:rPr lang="en-US" dirty="0" smtClean="0"/>
                        <a:t>2020</a:t>
                      </a:r>
                      <a:endParaRPr lang="en-US" dirty="0"/>
                    </a:p>
                  </a:txBody>
                  <a:tcPr/>
                </a:tc>
                <a:tc>
                  <a:txBody>
                    <a:bodyPr/>
                    <a:lstStyle/>
                    <a:p>
                      <a:pPr algn="ctr"/>
                      <a:r>
                        <a:rPr lang="en-US" dirty="0" smtClean="0"/>
                        <a:t>17.5%</a:t>
                      </a:r>
                      <a:endParaRPr lang="en-US" dirty="0"/>
                    </a:p>
                  </a:txBody>
                  <a:tcPr/>
                </a:tc>
                <a:tc>
                  <a:txBody>
                    <a:bodyPr/>
                    <a:lstStyle/>
                    <a:p>
                      <a:pPr algn="ctr"/>
                      <a:r>
                        <a:rPr lang="en-US" dirty="0" smtClean="0"/>
                        <a:t>1,550</a:t>
                      </a:r>
                      <a:endParaRPr lang="en-US" dirty="0"/>
                    </a:p>
                  </a:txBody>
                  <a:tcPr/>
                </a:tc>
                <a:extLst>
                  <a:ext uri="{0D108BD9-81ED-4DB2-BD59-A6C34878D82A}">
                    <a16:rowId xmlns:a16="http://schemas.microsoft.com/office/drawing/2014/main" val="336692574"/>
                  </a:ext>
                </a:extLst>
              </a:tr>
              <a:tr h="370840">
                <a:tc>
                  <a:txBody>
                    <a:bodyPr/>
                    <a:lstStyle/>
                    <a:p>
                      <a:pPr algn="ctr"/>
                      <a:r>
                        <a:rPr lang="en-US" dirty="0" smtClean="0"/>
                        <a:t>2021</a:t>
                      </a:r>
                      <a:endParaRPr lang="en-US" dirty="0"/>
                    </a:p>
                  </a:txBody>
                  <a:tcPr/>
                </a:tc>
                <a:tc>
                  <a:txBody>
                    <a:bodyPr/>
                    <a:lstStyle/>
                    <a:p>
                      <a:pPr algn="ctr"/>
                      <a:r>
                        <a:rPr lang="en-US" dirty="0" smtClean="0"/>
                        <a:t>16.9%</a:t>
                      </a:r>
                      <a:endParaRPr lang="en-US" dirty="0"/>
                    </a:p>
                  </a:txBody>
                  <a:tcPr/>
                </a:tc>
                <a:tc>
                  <a:txBody>
                    <a:bodyPr/>
                    <a:lstStyle/>
                    <a:p>
                      <a:pPr algn="ctr"/>
                      <a:r>
                        <a:rPr lang="en-US" dirty="0" smtClean="0"/>
                        <a:t>1,343</a:t>
                      </a:r>
                      <a:endParaRPr lang="en-US" dirty="0"/>
                    </a:p>
                  </a:txBody>
                  <a:tcPr/>
                </a:tc>
                <a:extLst>
                  <a:ext uri="{0D108BD9-81ED-4DB2-BD59-A6C34878D82A}">
                    <a16:rowId xmlns:a16="http://schemas.microsoft.com/office/drawing/2014/main" val="4228531959"/>
                  </a:ext>
                </a:extLst>
              </a:tr>
              <a:tr h="370840">
                <a:tc>
                  <a:txBody>
                    <a:bodyPr/>
                    <a:lstStyle/>
                    <a:p>
                      <a:pPr algn="ctr"/>
                      <a:r>
                        <a:rPr lang="en-US" dirty="0" smtClean="0"/>
                        <a:t>2022</a:t>
                      </a:r>
                      <a:endParaRPr lang="en-US" dirty="0"/>
                    </a:p>
                  </a:txBody>
                  <a:tcPr/>
                </a:tc>
                <a:tc>
                  <a:txBody>
                    <a:bodyPr/>
                    <a:lstStyle/>
                    <a:p>
                      <a:pPr algn="ctr"/>
                      <a:r>
                        <a:rPr lang="en-US" dirty="0" smtClean="0"/>
                        <a:t>17.1%</a:t>
                      </a:r>
                      <a:endParaRPr lang="en-US" dirty="0"/>
                    </a:p>
                  </a:txBody>
                  <a:tcPr/>
                </a:tc>
                <a:tc>
                  <a:txBody>
                    <a:bodyPr/>
                    <a:lstStyle/>
                    <a:p>
                      <a:pPr algn="ctr"/>
                      <a:r>
                        <a:rPr lang="en-US" dirty="0" smtClean="0"/>
                        <a:t>1,313</a:t>
                      </a:r>
                      <a:endParaRPr lang="en-US" dirty="0"/>
                    </a:p>
                  </a:txBody>
                  <a:tcPr/>
                </a:tc>
                <a:extLst>
                  <a:ext uri="{0D108BD9-81ED-4DB2-BD59-A6C34878D82A}">
                    <a16:rowId xmlns:a16="http://schemas.microsoft.com/office/drawing/2014/main" val="1723982852"/>
                  </a:ext>
                </a:extLst>
              </a:tr>
            </a:tbl>
          </a:graphicData>
        </a:graphic>
      </p:graphicFrame>
    </p:spTree>
    <p:extLst>
      <p:ext uri="{BB962C8B-B14F-4D97-AF65-F5344CB8AC3E}">
        <p14:creationId xmlns:p14="http://schemas.microsoft.com/office/powerpoint/2010/main" val="2549963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Employee Diversity- Workforce Trends</a:t>
            </a:r>
            <a:endParaRPr lang="en-US" dirty="0"/>
          </a:p>
        </p:txBody>
      </p:sp>
      <p:pic>
        <p:nvPicPr>
          <p:cNvPr id="4" name="Content Placeholder 3"/>
          <p:cNvPicPr>
            <a:picLocks noGrp="1" noChangeAspect="1"/>
          </p:cNvPicPr>
          <p:nvPr>
            <p:ph idx="1"/>
          </p:nvPr>
        </p:nvPicPr>
        <p:blipFill>
          <a:blip r:embed="rId2"/>
          <a:stretch>
            <a:fillRect/>
          </a:stretch>
        </p:blipFill>
        <p:spPr>
          <a:xfrm>
            <a:off x="1416618" y="1334218"/>
            <a:ext cx="6224507" cy="4178290"/>
          </a:xfrm>
          <a:prstGeom prst="rect">
            <a:avLst/>
          </a:prstGeom>
        </p:spPr>
      </p:pic>
    </p:spTree>
    <p:extLst>
      <p:ext uri="{BB962C8B-B14F-4D97-AF65-F5344CB8AC3E}">
        <p14:creationId xmlns:p14="http://schemas.microsoft.com/office/powerpoint/2010/main" val="981256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Employees vs. Undergraduate Students</a:t>
            </a:r>
            <a:endParaRPr lang="en-US" sz="3600" b="1" dirty="0"/>
          </a:p>
        </p:txBody>
      </p:sp>
      <p:pic>
        <p:nvPicPr>
          <p:cNvPr id="4" name="Content Placeholder 3"/>
          <p:cNvPicPr>
            <a:picLocks noGrp="1" noChangeAspect="1"/>
          </p:cNvPicPr>
          <p:nvPr>
            <p:ph idx="1"/>
          </p:nvPr>
        </p:nvPicPr>
        <p:blipFill>
          <a:blip r:embed="rId2"/>
          <a:stretch>
            <a:fillRect/>
          </a:stretch>
        </p:blipFill>
        <p:spPr>
          <a:xfrm>
            <a:off x="1052424" y="1472242"/>
            <a:ext cx="6823586" cy="4189668"/>
          </a:xfrm>
          <a:prstGeom prst="rect">
            <a:avLst/>
          </a:prstGeom>
        </p:spPr>
      </p:pic>
    </p:spTree>
    <p:extLst>
      <p:ext uri="{BB962C8B-B14F-4D97-AF65-F5344CB8AC3E}">
        <p14:creationId xmlns:p14="http://schemas.microsoft.com/office/powerpoint/2010/main" val="1733505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Affirmative Action- Persons with Disabilities</a:t>
            </a:r>
            <a:endParaRPr lang="en-US" sz="3600" b="1" dirty="0"/>
          </a:p>
        </p:txBody>
      </p:sp>
      <p:sp>
        <p:nvSpPr>
          <p:cNvPr id="3" name="Content Placeholder 2"/>
          <p:cNvSpPr>
            <a:spLocks noGrp="1"/>
          </p:cNvSpPr>
          <p:nvPr>
            <p:ph idx="1"/>
          </p:nvPr>
        </p:nvSpPr>
        <p:spPr/>
        <p:txBody>
          <a:bodyPr/>
          <a:lstStyle/>
          <a:p>
            <a:r>
              <a:rPr lang="en-US" dirty="0" smtClean="0"/>
              <a:t>Benchmark set by the federal government: 7.0%</a:t>
            </a:r>
          </a:p>
          <a:p>
            <a:r>
              <a:rPr lang="en-US" dirty="0" smtClean="0"/>
              <a:t>EWU’s overall incumbency rate: 1.2</a:t>
            </a:r>
            <a:r>
              <a:rPr lang="en-US" dirty="0" smtClean="0"/>
              <a:t>%</a:t>
            </a:r>
            <a:endParaRPr lang="en-US" dirty="0" smtClean="0"/>
          </a:p>
        </p:txBody>
      </p:sp>
      <p:pic>
        <p:nvPicPr>
          <p:cNvPr id="5" name="Picture 4" descr="A.A.A. cercasi coperture economiche e insegnanti di sostegno / Notizie / Home - Unimond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9167" y="3341703"/>
            <a:ext cx="3214324" cy="2539316"/>
          </a:xfrm>
          <a:prstGeom prst="rect">
            <a:avLst/>
          </a:prstGeom>
        </p:spPr>
      </p:pic>
    </p:spTree>
    <p:extLst>
      <p:ext uri="{BB962C8B-B14F-4D97-AF65-F5344CB8AC3E}">
        <p14:creationId xmlns:p14="http://schemas.microsoft.com/office/powerpoint/2010/main" val="1639557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Affirmative Action- Protected Veterans</a:t>
            </a:r>
            <a:endParaRPr lang="en-US" sz="3600" b="1" dirty="0"/>
          </a:p>
        </p:txBody>
      </p:sp>
      <p:sp>
        <p:nvSpPr>
          <p:cNvPr id="3" name="Content Placeholder 2"/>
          <p:cNvSpPr>
            <a:spLocks noGrp="1"/>
          </p:cNvSpPr>
          <p:nvPr>
            <p:ph idx="1"/>
          </p:nvPr>
        </p:nvSpPr>
        <p:spPr/>
        <p:txBody>
          <a:bodyPr/>
          <a:lstStyle/>
          <a:p>
            <a:r>
              <a:rPr lang="en-US" dirty="0"/>
              <a:t>Benchmark set by the federal government: </a:t>
            </a:r>
            <a:r>
              <a:rPr lang="en-US" dirty="0" smtClean="0"/>
              <a:t>5.6%</a:t>
            </a:r>
            <a:endParaRPr lang="en-US" dirty="0"/>
          </a:p>
          <a:p>
            <a:r>
              <a:rPr lang="en-US" dirty="0" smtClean="0"/>
              <a:t>Hiring </a:t>
            </a:r>
            <a:r>
              <a:rPr lang="en-US" dirty="0"/>
              <a:t>rate in </a:t>
            </a:r>
            <a:r>
              <a:rPr lang="en-US" dirty="0" smtClean="0"/>
              <a:t>2021: 5.2%</a:t>
            </a:r>
            <a:endParaRPr lang="en-US" dirty="0"/>
          </a:p>
          <a:p>
            <a:pPr marL="0" indent="0">
              <a:buNone/>
            </a:pPr>
            <a:endParaRPr lang="en-US" dirty="0"/>
          </a:p>
        </p:txBody>
      </p:sp>
      <p:pic>
        <p:nvPicPr>
          <p:cNvPr id="4" name="Picture 3" descr="Progressive Charlestown: How to pay less in Charlestown property tax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8335" y="3479321"/>
            <a:ext cx="3417713" cy="2267753"/>
          </a:xfrm>
          <a:prstGeom prst="rect">
            <a:avLst/>
          </a:prstGeom>
        </p:spPr>
      </p:pic>
    </p:spTree>
    <p:extLst>
      <p:ext uri="{BB962C8B-B14F-4D97-AF65-F5344CB8AC3E}">
        <p14:creationId xmlns:p14="http://schemas.microsoft.com/office/powerpoint/2010/main" val="1624565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Comparisons with Available Workforce</a:t>
            </a:r>
            <a:endParaRPr lang="en-US" sz="3600" b="1" dirty="0"/>
          </a:p>
        </p:txBody>
      </p:sp>
      <p:sp>
        <p:nvSpPr>
          <p:cNvPr id="3" name="Content Placeholder 2"/>
          <p:cNvSpPr>
            <a:spLocks noGrp="1"/>
          </p:cNvSpPr>
          <p:nvPr>
            <p:ph idx="1"/>
          </p:nvPr>
        </p:nvSpPr>
        <p:spPr/>
        <p:txBody>
          <a:bodyPr>
            <a:normAutofit lnSpcReduction="10000"/>
          </a:bodyPr>
          <a:lstStyle/>
          <a:p>
            <a:r>
              <a:rPr lang="en-US" dirty="0"/>
              <a:t>“An affirmative action program is a management tool designed to ensure equal employment opportunity. </a:t>
            </a:r>
            <a:r>
              <a:rPr lang="en-US" u="sng" dirty="0"/>
              <a:t>A central premise underlying affirmative action is that, absent discrimination, over time a contractor’s workforce, generally, will reflect the gender, racial and ethnic profile of the labor pools from which the contractor recruits and selects</a:t>
            </a:r>
            <a:r>
              <a:rPr lang="en-US" dirty="0"/>
              <a:t>.” 41 C.F.R. § 60-2.10(a)(1).</a:t>
            </a:r>
          </a:p>
          <a:p>
            <a:pPr marL="0" indent="0">
              <a:buNone/>
            </a:pPr>
            <a:endParaRPr lang="en-US" dirty="0"/>
          </a:p>
        </p:txBody>
      </p:sp>
    </p:spTree>
    <p:extLst>
      <p:ext uri="{BB962C8B-B14F-4D97-AF65-F5344CB8AC3E}">
        <p14:creationId xmlns:p14="http://schemas.microsoft.com/office/powerpoint/2010/main" val="4209560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Affirmative Action- Gender &amp; Minorities</a:t>
            </a:r>
            <a:endParaRPr lang="en-US" sz="3600" b="1" dirty="0"/>
          </a:p>
        </p:txBody>
      </p:sp>
      <p:sp>
        <p:nvSpPr>
          <p:cNvPr id="3" name="Content Placeholder 2"/>
          <p:cNvSpPr>
            <a:spLocks noGrp="1"/>
          </p:cNvSpPr>
          <p:nvPr>
            <p:ph idx="1"/>
          </p:nvPr>
        </p:nvSpPr>
        <p:spPr/>
        <p:txBody>
          <a:bodyPr/>
          <a:lstStyle/>
          <a:p>
            <a:r>
              <a:rPr lang="en-US" dirty="0" smtClean="0"/>
              <a:t>Each institution sets its own goal based on available labor market</a:t>
            </a:r>
          </a:p>
          <a:p>
            <a:pPr lvl="1"/>
            <a:r>
              <a:rPr lang="en-US" dirty="0" smtClean="0"/>
              <a:t>EWU’s goal is 80% of the available relevant labor market</a:t>
            </a:r>
          </a:p>
          <a:p>
            <a:r>
              <a:rPr lang="en-US" dirty="0" smtClean="0"/>
              <a:t>Each employee group has its own unique goal</a:t>
            </a:r>
          </a:p>
          <a:p>
            <a:pPr lvl="1"/>
            <a:r>
              <a:rPr lang="en-US" dirty="0" smtClean="0"/>
              <a:t>27 </a:t>
            </a:r>
            <a:r>
              <a:rPr lang="en-US" dirty="0"/>
              <a:t>different groups; categories are based off of IPEDS reporting</a:t>
            </a:r>
          </a:p>
          <a:p>
            <a:pPr marL="457200" lvl="1" indent="0">
              <a:buNone/>
            </a:pPr>
            <a:endParaRPr lang="en-US" dirty="0" smtClean="0"/>
          </a:p>
          <a:p>
            <a:pPr lvl="1"/>
            <a:endParaRPr lang="en-US" dirty="0" smtClean="0"/>
          </a:p>
          <a:p>
            <a:endParaRPr lang="en-US" dirty="0"/>
          </a:p>
        </p:txBody>
      </p:sp>
    </p:spTree>
    <p:extLst>
      <p:ext uri="{BB962C8B-B14F-4D97-AF65-F5344CB8AC3E}">
        <p14:creationId xmlns:p14="http://schemas.microsoft.com/office/powerpoint/2010/main" val="3239449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Affirmative Action- Quantitative Analysis</a:t>
            </a:r>
            <a:endParaRPr lang="en-US" sz="3600" b="1" dirty="0"/>
          </a:p>
        </p:txBody>
      </p:sp>
      <p:sp>
        <p:nvSpPr>
          <p:cNvPr id="3" name="Content Placeholder 2"/>
          <p:cNvSpPr>
            <a:spLocks noGrp="1"/>
          </p:cNvSpPr>
          <p:nvPr>
            <p:ph idx="1"/>
          </p:nvPr>
        </p:nvSpPr>
        <p:spPr/>
        <p:txBody>
          <a:bodyPr>
            <a:normAutofit/>
          </a:bodyPr>
          <a:lstStyle/>
          <a:p>
            <a:r>
              <a:rPr lang="en-US" dirty="0" smtClean="0"/>
              <a:t>Incumbency= people employed as of 12/31</a:t>
            </a:r>
          </a:p>
          <a:p>
            <a:r>
              <a:rPr lang="en-US" dirty="0" smtClean="0"/>
              <a:t>Availability</a:t>
            </a:r>
            <a:endParaRPr lang="en-US" dirty="0"/>
          </a:p>
          <a:p>
            <a:pPr lvl="1"/>
            <a:r>
              <a:rPr lang="en-US" dirty="0"/>
              <a:t>What is the availability of </a:t>
            </a:r>
            <a:r>
              <a:rPr lang="en-US" dirty="0" smtClean="0"/>
              <a:t>racially and ethnically diverse </a:t>
            </a:r>
            <a:r>
              <a:rPr lang="en-US" dirty="0"/>
              <a:t>applicants in the relevant market?</a:t>
            </a:r>
          </a:p>
          <a:p>
            <a:pPr lvl="2"/>
            <a:r>
              <a:rPr lang="en-US" dirty="0"/>
              <a:t>Faculty: nationwide (includes quarterly, lecturer, and tenure-track)</a:t>
            </a:r>
          </a:p>
          <a:p>
            <a:pPr lvl="2"/>
            <a:r>
              <a:rPr lang="en-US" dirty="0"/>
              <a:t>Exempt: Washington State</a:t>
            </a:r>
          </a:p>
          <a:p>
            <a:pPr lvl="2"/>
            <a:r>
              <a:rPr lang="en-US" dirty="0"/>
              <a:t>Classified: Inland Northwest</a:t>
            </a:r>
          </a:p>
          <a:p>
            <a:pPr marL="0" indent="0">
              <a:buNone/>
            </a:pPr>
            <a:endParaRPr lang="en-US" dirty="0"/>
          </a:p>
        </p:txBody>
      </p:sp>
    </p:spTree>
    <p:extLst>
      <p:ext uri="{BB962C8B-B14F-4D97-AF65-F5344CB8AC3E}">
        <p14:creationId xmlns:p14="http://schemas.microsoft.com/office/powerpoint/2010/main" val="2252637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Diversity in the Classroom </a:t>
            </a:r>
            <a:endParaRPr lang="en-US" sz="3600" b="1" dirty="0"/>
          </a:p>
        </p:txBody>
      </p:sp>
      <p:sp>
        <p:nvSpPr>
          <p:cNvPr id="3" name="Content Placeholder 2"/>
          <p:cNvSpPr>
            <a:spLocks noGrp="1"/>
          </p:cNvSpPr>
          <p:nvPr>
            <p:ph idx="1"/>
          </p:nvPr>
        </p:nvSpPr>
        <p:spPr/>
        <p:txBody>
          <a:bodyPr>
            <a:normAutofit fontScale="92500" lnSpcReduction="10000"/>
          </a:bodyPr>
          <a:lstStyle/>
          <a:p>
            <a:r>
              <a:rPr lang="en-US" dirty="0" smtClean="0"/>
              <a:t>Nation-wide availability of </a:t>
            </a:r>
            <a:r>
              <a:rPr lang="en-US" dirty="0" smtClean="0"/>
              <a:t>underrepresented</a:t>
            </a:r>
            <a:r>
              <a:rPr lang="en-US" dirty="0" smtClean="0"/>
              <a:t> </a:t>
            </a:r>
            <a:r>
              <a:rPr lang="en-US" dirty="0" smtClean="0"/>
              <a:t>faculty members= 29%*</a:t>
            </a:r>
          </a:p>
          <a:p>
            <a:r>
              <a:rPr lang="en-US" dirty="0" smtClean="0"/>
              <a:t>Faculty incumbency by college: </a:t>
            </a:r>
          </a:p>
          <a:p>
            <a:pPr lvl="1"/>
            <a:r>
              <a:rPr lang="en-US" dirty="0"/>
              <a:t>Professional Programs: 26.3% </a:t>
            </a:r>
          </a:p>
          <a:p>
            <a:pPr lvl="1"/>
            <a:r>
              <a:rPr lang="en-US" dirty="0"/>
              <a:t>STEM: 19.0%</a:t>
            </a:r>
          </a:p>
          <a:p>
            <a:pPr lvl="1"/>
            <a:r>
              <a:rPr lang="en-US" dirty="0" smtClean="0"/>
              <a:t>Arts, Humanities &amp; Social Sciences: 17.2%</a:t>
            </a:r>
          </a:p>
          <a:p>
            <a:pPr lvl="1"/>
            <a:r>
              <a:rPr lang="en-US" dirty="0" smtClean="0"/>
              <a:t>Health Sciences &amp; Public Health: 1.9%</a:t>
            </a:r>
          </a:p>
          <a:p>
            <a:pPr lvl="1"/>
            <a:r>
              <a:rPr lang="en-US" dirty="0" smtClean="0"/>
              <a:t>Quarterly faculty from all colleges: 16.8%</a:t>
            </a:r>
          </a:p>
          <a:p>
            <a:pPr marL="457200" lvl="1" indent="0">
              <a:buNone/>
            </a:pPr>
            <a:r>
              <a:rPr lang="en-US" dirty="0" smtClean="0">
                <a:solidFill>
                  <a:srgbClr val="C00000"/>
                </a:solidFill>
              </a:rPr>
              <a:t>*Based on 2020 census data. Availability in prior years was 25.2% based on 2010 census data.</a:t>
            </a:r>
          </a:p>
        </p:txBody>
      </p:sp>
    </p:spTree>
    <p:extLst>
      <p:ext uri="{BB962C8B-B14F-4D97-AF65-F5344CB8AC3E}">
        <p14:creationId xmlns:p14="http://schemas.microsoft.com/office/powerpoint/2010/main" val="4145455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Groups Meeting or Exceeding </a:t>
            </a:r>
            <a:br>
              <a:rPr lang="en-US" sz="3600" b="1" dirty="0" smtClean="0"/>
            </a:br>
            <a:r>
              <a:rPr lang="en-US" sz="3600" b="1" dirty="0" smtClean="0"/>
              <a:t>Affirmative Action Goals</a:t>
            </a:r>
            <a:endParaRPr lang="en-US" sz="3600" b="1" dirty="0"/>
          </a:p>
        </p:txBody>
      </p:sp>
      <p:sp>
        <p:nvSpPr>
          <p:cNvPr id="3" name="Content Placeholder 2"/>
          <p:cNvSpPr>
            <a:spLocks noGrp="1"/>
          </p:cNvSpPr>
          <p:nvPr>
            <p:ph idx="1"/>
          </p:nvPr>
        </p:nvSpPr>
        <p:spPr/>
        <p:txBody>
          <a:bodyPr>
            <a:normAutofit fontScale="62500" lnSpcReduction="20000"/>
          </a:bodyPr>
          <a:lstStyle/>
          <a:p>
            <a:r>
              <a:rPr lang="en-US" dirty="0" smtClean="0"/>
              <a:t>Office and Administrative Support- Classified</a:t>
            </a:r>
          </a:p>
          <a:p>
            <a:r>
              <a:rPr lang="en-US" dirty="0" smtClean="0"/>
              <a:t>Construction and Maintenance- Classified</a:t>
            </a:r>
          </a:p>
          <a:p>
            <a:r>
              <a:rPr lang="en-US" dirty="0" smtClean="0"/>
              <a:t>Transportation, Moving &amp; Mail- Classified</a:t>
            </a:r>
          </a:p>
          <a:p>
            <a:r>
              <a:rPr lang="en-US" dirty="0" smtClean="0"/>
              <a:t>Computer, Engineering &amp; Science Occupations- Classified</a:t>
            </a:r>
          </a:p>
          <a:p>
            <a:r>
              <a:rPr lang="en-US" dirty="0" smtClean="0"/>
              <a:t>Community, Design, Sports &amp; Media- Classified &amp; Exempt</a:t>
            </a:r>
          </a:p>
          <a:p>
            <a:r>
              <a:rPr lang="en-US" dirty="0" smtClean="0"/>
              <a:t>College of Professional Programs- Faculty</a:t>
            </a:r>
          </a:p>
          <a:p>
            <a:r>
              <a:rPr lang="en-US" dirty="0" smtClean="0"/>
              <a:t>Residential life, admissions, CAAR, other instructional support- Exempt </a:t>
            </a:r>
          </a:p>
          <a:p>
            <a:endParaRPr lang="en-US" dirty="0" smtClean="0"/>
          </a:p>
          <a:p>
            <a:endParaRPr lang="en-US" dirty="0"/>
          </a:p>
          <a:p>
            <a:endParaRPr lang="en-US" dirty="0" smtClean="0"/>
          </a:p>
          <a:p>
            <a:endParaRPr lang="en-US" dirty="0"/>
          </a:p>
          <a:p>
            <a:endParaRPr lang="en-US" dirty="0" smtClean="0"/>
          </a:p>
          <a:p>
            <a:endParaRPr lang="en-US" dirty="0"/>
          </a:p>
          <a:p>
            <a:pPr marL="0" indent="0">
              <a:buNone/>
            </a:pPr>
            <a:r>
              <a:rPr lang="en-US" sz="1800" dirty="0" smtClean="0"/>
              <a:t>Note: this is for the collective employment of </a:t>
            </a:r>
            <a:r>
              <a:rPr lang="en-US" sz="1800" dirty="0" smtClean="0"/>
              <a:t>all underrepresented races and ethnicities, not specific identifies. Employee g</a:t>
            </a:r>
            <a:r>
              <a:rPr lang="en-US" sz="1800" dirty="0" smtClean="0"/>
              <a:t>roups </a:t>
            </a:r>
            <a:r>
              <a:rPr lang="en-US" sz="1800" dirty="0" smtClean="0"/>
              <a:t>of less than 10 employees are also excluded.</a:t>
            </a:r>
            <a:endParaRPr lang="en-US" sz="1800" dirty="0"/>
          </a:p>
        </p:txBody>
      </p:sp>
      <p:pic>
        <p:nvPicPr>
          <p:cNvPr id="4" name="Picture 3" descr="For insurers, California’s ‘diverse procurement’ is well-meaning and wrong | R Street Institut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1382" y="3946494"/>
            <a:ext cx="2980251" cy="1308594"/>
          </a:xfrm>
          <a:prstGeom prst="rect">
            <a:avLst/>
          </a:prstGeom>
        </p:spPr>
      </p:pic>
    </p:spTree>
    <p:extLst>
      <p:ext uri="{BB962C8B-B14F-4D97-AF65-F5344CB8AC3E}">
        <p14:creationId xmlns:p14="http://schemas.microsoft.com/office/powerpoint/2010/main" val="3316773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Areas for Significant Growth</a:t>
            </a:r>
            <a:endParaRPr lang="en-US" sz="3600" b="1" dirty="0"/>
          </a:p>
        </p:txBody>
      </p:sp>
      <p:sp>
        <p:nvSpPr>
          <p:cNvPr id="3" name="Content Placeholder 2"/>
          <p:cNvSpPr>
            <a:spLocks noGrp="1"/>
          </p:cNvSpPr>
          <p:nvPr>
            <p:ph idx="1"/>
          </p:nvPr>
        </p:nvSpPr>
        <p:spPr/>
        <p:txBody>
          <a:bodyPr/>
          <a:lstStyle/>
          <a:p>
            <a:r>
              <a:rPr lang="en-US" dirty="0" smtClean="0"/>
              <a:t>Areas where 5+ </a:t>
            </a:r>
            <a:r>
              <a:rPr lang="en-US" dirty="0" smtClean="0"/>
              <a:t>underrepresented</a:t>
            </a:r>
            <a:r>
              <a:rPr lang="en-US" dirty="0" smtClean="0"/>
              <a:t> </a:t>
            </a:r>
            <a:r>
              <a:rPr lang="en-US" dirty="0" smtClean="0"/>
              <a:t>employees need to be hired before EWU will meet its </a:t>
            </a:r>
            <a:r>
              <a:rPr lang="en-US" dirty="0" smtClean="0"/>
              <a:t>affirmative action</a:t>
            </a:r>
            <a:r>
              <a:rPr lang="en-US" dirty="0" smtClean="0"/>
              <a:t> goals:</a:t>
            </a:r>
            <a:endParaRPr lang="en-US" dirty="0" smtClean="0"/>
          </a:p>
          <a:p>
            <a:pPr lvl="1"/>
            <a:r>
              <a:rPr lang="en-US" dirty="0" smtClean="0"/>
              <a:t>Service Occupations- Classified</a:t>
            </a:r>
          </a:p>
          <a:p>
            <a:pPr lvl="1"/>
            <a:r>
              <a:rPr lang="en-US" dirty="0" smtClean="0"/>
              <a:t>CAHSS- Faculty</a:t>
            </a:r>
          </a:p>
          <a:p>
            <a:pPr lvl="1"/>
            <a:r>
              <a:rPr lang="en-US" dirty="0" smtClean="0"/>
              <a:t>CSTEM- Faculty</a:t>
            </a:r>
          </a:p>
          <a:p>
            <a:pPr lvl="1"/>
            <a:r>
              <a:rPr lang="en-US" dirty="0" smtClean="0"/>
              <a:t>CHSPH- Faculty</a:t>
            </a:r>
          </a:p>
          <a:p>
            <a:pPr lvl="1"/>
            <a:r>
              <a:rPr lang="en-US" dirty="0" smtClean="0"/>
              <a:t>Quarterly faculty</a:t>
            </a:r>
            <a:endParaRPr lang="en-US" dirty="0"/>
          </a:p>
        </p:txBody>
      </p:sp>
    </p:spTree>
    <p:extLst>
      <p:ext uri="{BB962C8B-B14F-4D97-AF65-F5344CB8AC3E}">
        <p14:creationId xmlns:p14="http://schemas.microsoft.com/office/powerpoint/2010/main" val="692283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Voluntary Departures</a:t>
            </a:r>
            <a:endParaRPr lang="en-US" sz="3600" b="1" dirty="0"/>
          </a:p>
        </p:txBody>
      </p:sp>
      <p:sp>
        <p:nvSpPr>
          <p:cNvPr id="3" name="Content Placeholder 2"/>
          <p:cNvSpPr>
            <a:spLocks noGrp="1"/>
          </p:cNvSpPr>
          <p:nvPr>
            <p:ph idx="1"/>
          </p:nvPr>
        </p:nvSpPr>
        <p:spPr/>
        <p:txBody>
          <a:bodyPr>
            <a:normAutofit/>
          </a:bodyPr>
          <a:lstStyle/>
          <a:p>
            <a:r>
              <a:rPr lang="en-US" dirty="0" smtClean="0"/>
              <a:t>Areas where there was an overall decrease of 5+ </a:t>
            </a:r>
            <a:r>
              <a:rPr lang="en-US" dirty="0" smtClean="0"/>
              <a:t>racially and ethnically underrepresented</a:t>
            </a:r>
            <a:r>
              <a:rPr lang="en-US" dirty="0" smtClean="0"/>
              <a:t> </a:t>
            </a:r>
            <a:r>
              <a:rPr lang="en-US" dirty="0" smtClean="0"/>
              <a:t>employees:</a:t>
            </a:r>
          </a:p>
          <a:p>
            <a:pPr lvl="1"/>
            <a:r>
              <a:rPr lang="en-US" dirty="0" smtClean="0"/>
              <a:t>Service Occupations- Classified</a:t>
            </a:r>
          </a:p>
          <a:p>
            <a:pPr lvl="1"/>
            <a:r>
              <a:rPr lang="en-US" dirty="0" smtClean="0"/>
              <a:t>Management Occupations- Exempt</a:t>
            </a:r>
          </a:p>
          <a:p>
            <a:pPr lvl="1"/>
            <a:r>
              <a:rPr lang="en-US" dirty="0" smtClean="0"/>
              <a:t>Community, Design, Sports &amp; Media- Exempt</a:t>
            </a:r>
          </a:p>
          <a:p>
            <a:pPr lvl="1"/>
            <a:r>
              <a:rPr lang="en-US" dirty="0" smtClean="0"/>
              <a:t>Residential life, CAAR, other instructional support- Exempt </a:t>
            </a:r>
            <a:endParaRPr lang="en-US" dirty="0"/>
          </a:p>
        </p:txBody>
      </p:sp>
    </p:spTree>
    <p:extLst>
      <p:ext uri="{BB962C8B-B14F-4D97-AF65-F5344CB8AC3E}">
        <p14:creationId xmlns:p14="http://schemas.microsoft.com/office/powerpoint/2010/main" val="2072761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More Workforce Information</a:t>
            </a:r>
            <a:endParaRPr lang="en-US" sz="3600" b="1" dirty="0"/>
          </a:p>
        </p:txBody>
      </p:sp>
      <p:sp>
        <p:nvSpPr>
          <p:cNvPr id="3" name="Content Placeholder 2"/>
          <p:cNvSpPr>
            <a:spLocks noGrp="1"/>
          </p:cNvSpPr>
          <p:nvPr>
            <p:ph idx="1"/>
          </p:nvPr>
        </p:nvSpPr>
        <p:spPr/>
        <p:txBody>
          <a:bodyPr/>
          <a:lstStyle/>
          <a:p>
            <a:r>
              <a:rPr lang="en-US" dirty="0">
                <a:hlinkClick r:id="rId2"/>
              </a:rPr>
              <a:t>https://inside.ewu.edu/hr/hr-services/#</a:t>
            </a:r>
            <a:r>
              <a:rPr lang="en-US" dirty="0" smtClean="0">
                <a:hlinkClick r:id="rId2"/>
              </a:rPr>
              <a:t>metrics</a:t>
            </a:r>
            <a:endParaRPr lang="en-US" dirty="0" smtClean="0"/>
          </a:p>
          <a:p>
            <a:pPr marL="0" indent="0">
              <a:buNone/>
            </a:pPr>
            <a:endParaRPr lang="en-US" dirty="0"/>
          </a:p>
        </p:txBody>
      </p:sp>
    </p:spTree>
    <p:extLst>
      <p:ext uri="{BB962C8B-B14F-4D97-AF65-F5344CB8AC3E}">
        <p14:creationId xmlns:p14="http://schemas.microsoft.com/office/powerpoint/2010/main" val="2656348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C0DB25075A02241B05AC94845B4EBE2" ma:contentTypeVersion="10" ma:contentTypeDescription="Create a new document." ma:contentTypeScope="" ma:versionID="d73e2adb4591bc8ed73b9fc821ed91df">
  <xsd:schema xmlns:xsd="http://www.w3.org/2001/XMLSchema" xmlns:xs="http://www.w3.org/2001/XMLSchema" xmlns:p="http://schemas.microsoft.com/office/2006/metadata/properties" xmlns:ns3="06737e65-a24c-405d-95ad-d0be60aaaa7c" targetNamespace="http://schemas.microsoft.com/office/2006/metadata/properties" ma:root="true" ma:fieldsID="96d70d940ec0b83c25c28e22c2852174" ns3:_="">
    <xsd:import namespace="06737e65-a24c-405d-95ad-d0be60aaaa7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737e65-a24c-405d-95ad-d0be60aaaa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F7C153-E684-4119-BD34-64026696CDD0}">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http://schemas.openxmlformats.org/package/2006/metadata/core-properties"/>
    <ds:schemaRef ds:uri="06737e65-a24c-405d-95ad-d0be60aaaa7c"/>
    <ds:schemaRef ds:uri="http://www.w3.org/XML/1998/namespace"/>
    <ds:schemaRef ds:uri="http://purl.org/dc/elements/1.1/"/>
  </ds:schemaRefs>
</ds:datastoreItem>
</file>

<file path=customXml/itemProps2.xml><?xml version="1.0" encoding="utf-8"?>
<ds:datastoreItem xmlns:ds="http://schemas.openxmlformats.org/officeDocument/2006/customXml" ds:itemID="{D85EB0A3-1256-4A17-9757-80A03DD2EA70}">
  <ds:schemaRefs>
    <ds:schemaRef ds:uri="http://schemas.microsoft.com/sharepoint/v3/contenttype/forms"/>
  </ds:schemaRefs>
</ds:datastoreItem>
</file>

<file path=customXml/itemProps3.xml><?xml version="1.0" encoding="utf-8"?>
<ds:datastoreItem xmlns:ds="http://schemas.openxmlformats.org/officeDocument/2006/customXml" ds:itemID="{B3BBE92C-5B65-4A20-A7A6-AB33D72B53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737e65-a24c-405d-95ad-d0be60aaaa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2034</TotalTime>
  <Words>1197</Words>
  <Application>Microsoft Office PowerPoint</Application>
  <PresentationFormat>On-screen Show (4:3)</PresentationFormat>
  <Paragraphs>195</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Myriad Pro</vt:lpstr>
      <vt:lpstr>Office Theme</vt:lpstr>
      <vt:lpstr>Affirmative Action &amp; Supplier Diversity  Annual Report to Board of Trustees- May 2022 </vt:lpstr>
      <vt:lpstr>Strategic Plan Goal</vt:lpstr>
      <vt:lpstr>Outline</vt:lpstr>
      <vt:lpstr>Supplier Diversity Purchasing &amp; public works</vt:lpstr>
      <vt:lpstr>State of Washington  2019 Disparity Study</vt:lpstr>
      <vt:lpstr>State Policy Findings</vt:lpstr>
      <vt:lpstr>Sample of Recommendations</vt:lpstr>
      <vt:lpstr>EWU Implementation of Recommendations (In Progress) </vt:lpstr>
      <vt:lpstr>Total Spend vs. OMWBE Certified</vt:lpstr>
      <vt:lpstr>OMWBE Certified Spend Trends- EWU</vt:lpstr>
      <vt:lpstr>OMWBE Certified Spending: FY 2021</vt:lpstr>
      <vt:lpstr>Purchasing Card Diversity Spending</vt:lpstr>
      <vt:lpstr>FY 23 Supplier Diversity Plan</vt:lpstr>
      <vt:lpstr>Affirmative action data</vt:lpstr>
      <vt:lpstr>Affirmative Action Data Collection</vt:lpstr>
      <vt:lpstr>Employee Demographic Form</vt:lpstr>
      <vt:lpstr>PowerPoint Presentation</vt:lpstr>
      <vt:lpstr>Employee Diversity- Race &amp; Ethnicity- 2022</vt:lpstr>
      <vt:lpstr>Employee Diversity- Workforce Trends</vt:lpstr>
      <vt:lpstr>Employee Diversity- Workforce Trends</vt:lpstr>
      <vt:lpstr>Employee Diversity- Workforce Trends</vt:lpstr>
      <vt:lpstr>Employees vs. Undergraduate Students</vt:lpstr>
      <vt:lpstr>Affirmative Action- Persons with Disabilities</vt:lpstr>
      <vt:lpstr>Affirmative Action- Protected Veterans</vt:lpstr>
      <vt:lpstr>Comparisons with Available Workforce</vt:lpstr>
      <vt:lpstr>Affirmative Action- Gender &amp; Minorities</vt:lpstr>
      <vt:lpstr>Affirmative Action- Quantitative Analysis</vt:lpstr>
      <vt:lpstr>Diversity in the Classroom </vt:lpstr>
      <vt:lpstr>Groups Meeting or Exceeding  Affirmative Action Goals</vt:lpstr>
      <vt:lpstr>Areas for Significant Growth</vt:lpstr>
      <vt:lpstr>Voluntary Departures</vt:lpstr>
      <vt:lpstr>More Workforce Information</vt:lpstr>
    </vt:vector>
  </TitlesOfParts>
  <Company>EWU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EWU EWU</dc:creator>
  <cp:lastModifiedBy>Scharosch, Annika</cp:lastModifiedBy>
  <cp:revision>108</cp:revision>
  <dcterms:created xsi:type="dcterms:W3CDTF">2017-09-20T19:03:47Z</dcterms:created>
  <dcterms:modified xsi:type="dcterms:W3CDTF">2022-05-12T22:18:51Z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0x0101001C0DB25075A02241B05AC94845B4EBE2</vt:lpwstr>
  </property>
</Properties>
</file>